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147479123" r:id="rId2"/>
    <p:sldId id="2147479124" r:id="rId3"/>
    <p:sldId id="2147479099" r:id="rId4"/>
    <p:sldId id="2147479126" r:id="rId5"/>
    <p:sldId id="2147479093" r:id="rId6"/>
    <p:sldId id="2147479140" r:id="rId7"/>
    <p:sldId id="2147479103" r:id="rId8"/>
    <p:sldId id="2147479100" r:id="rId9"/>
    <p:sldId id="2059" r:id="rId10"/>
    <p:sldId id="2147479128" r:id="rId11"/>
    <p:sldId id="2147479127" r:id="rId12"/>
    <p:sldId id="2147480799" r:id="rId13"/>
    <p:sldId id="2147480800" r:id="rId14"/>
    <p:sldId id="2147479141" r:id="rId15"/>
    <p:sldId id="2147479129" r:id="rId16"/>
    <p:sldId id="2147480802" r:id="rId17"/>
    <p:sldId id="2147479136" r:id="rId18"/>
    <p:sldId id="2147479132" r:id="rId19"/>
    <p:sldId id="2147479134" r:id="rId20"/>
    <p:sldId id="2147479131" r:id="rId21"/>
    <p:sldId id="2147479138" r:id="rId22"/>
    <p:sldId id="2147479130" r:id="rId23"/>
    <p:sldId id="2147479137" r:id="rId24"/>
    <p:sldId id="2147480797" r:id="rId25"/>
    <p:sldId id="2147480801" r:id="rId26"/>
    <p:sldId id="2147480798" r:id="rId27"/>
    <p:sldId id="2147479125" r:id="rId28"/>
    <p:sldId id="214747913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6F9703-1F51-4EDE-A78C-E0876EC5F39D}">
          <p14:sldIdLst>
            <p14:sldId id="2147479123"/>
          </p14:sldIdLst>
        </p14:section>
        <p14:section name="L100 Intro" id="{AC591DE7-260D-4B1D-93BF-FDDCEBF81F92}">
          <p14:sldIdLst>
            <p14:sldId id="2147479124"/>
            <p14:sldId id="2147479099"/>
            <p14:sldId id="2147479126"/>
            <p14:sldId id="2147479093"/>
            <p14:sldId id="2147479140"/>
            <p14:sldId id="2147479103"/>
            <p14:sldId id="2147479100"/>
            <p14:sldId id="2059"/>
            <p14:sldId id="2147479128"/>
            <p14:sldId id="2147479127"/>
            <p14:sldId id="2147480799"/>
            <p14:sldId id="2147480800"/>
            <p14:sldId id="2147479141"/>
            <p14:sldId id="2147479129"/>
            <p14:sldId id="2147480802"/>
            <p14:sldId id="2147479136"/>
            <p14:sldId id="2147479132"/>
            <p14:sldId id="2147479134"/>
            <p14:sldId id="2147479131"/>
            <p14:sldId id="2147479138"/>
            <p14:sldId id="2147479130"/>
            <p14:sldId id="2147479137"/>
          </p14:sldIdLst>
        </p14:section>
        <p14:section name="Unused" id="{E16C01A7-121C-48D9-990C-54BFA3A0DE58}">
          <p14:sldIdLst>
            <p14:sldId id="2147480797"/>
            <p14:sldId id="2147480801"/>
            <p14:sldId id="2147480798"/>
            <p14:sldId id="2147479125"/>
            <p14:sldId id="21474791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607" autoAdjust="0"/>
  </p:normalViewPr>
  <p:slideViewPr>
    <p:cSldViewPr snapToGrid="0">
      <p:cViewPr varScale="1">
        <p:scale>
          <a:sx n="88" d="100"/>
          <a:sy n="88" d="100"/>
        </p:scale>
        <p:origin x="820" y="64"/>
      </p:cViewPr>
      <p:guideLst/>
    </p:cSldViewPr>
  </p:slideViewPr>
  <p:notesTextViewPr>
    <p:cViewPr>
      <p:scale>
        <a:sx n="1" d="1"/>
        <a:sy n="1" d="1"/>
      </p:scale>
      <p:origin x="0" y="0"/>
    </p:cViewPr>
  </p:notesTextViewPr>
  <p:notesViewPr>
    <p:cSldViewPr snapToGrid="0">
      <p:cViewPr varScale="1">
        <p:scale>
          <a:sx n="93" d="100"/>
          <a:sy n="93" d="100"/>
        </p:scale>
        <p:origin x="2980" y="8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7FE83C-5E74-411A-9EB2-BEE6447E547C}" type="datetimeFigureOut">
              <a:rPr lang="en-IE" smtClean="0"/>
              <a:t>22/11/2023</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082FC-F860-4D93-A38B-7C2A9A96C8F4}" type="slidenum">
              <a:rPr lang="en-IE" smtClean="0"/>
              <a:t>‹#›</a:t>
            </a:fld>
            <a:endParaRPr lang="en-IE"/>
          </a:p>
        </p:txBody>
      </p:sp>
    </p:spTree>
    <p:extLst>
      <p:ext uri="{BB962C8B-B14F-4D97-AF65-F5344CB8AC3E}">
        <p14:creationId xmlns:p14="http://schemas.microsoft.com/office/powerpoint/2010/main" val="3493745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earn.microsoft.com/en-us/power-bi/enterprise/directlake-overview"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powerbi.microsoft.com/en-us/pricing/#pricing-details" TargetMode="External"/><Relationship Id="rId4" Type="http://schemas.openxmlformats.org/officeDocument/2006/relationships/hyperlink" Target="https://learn.microsoft.com/en-us/power-bi/enterprise/service-premium-smoothing"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en-us/power-bi/enterprise/directlake-overview"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learn.microsoft.com/en-us/fabric/real-time-analytics/overview" TargetMode="External"/><Relationship Id="rId4" Type="http://schemas.openxmlformats.org/officeDocument/2006/relationships/hyperlink" Target="https://learn.microsoft.com/en-us/fabric/data-engineering/spark-comput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11/22/2023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4048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Envisioned personas </a:t>
            </a: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10</a:t>
            </a:fld>
            <a:endParaRPr lang="en-IE"/>
          </a:p>
        </p:txBody>
      </p:sp>
    </p:spTree>
    <p:extLst>
      <p:ext uri="{BB962C8B-B14F-4D97-AF65-F5344CB8AC3E}">
        <p14:creationId xmlns:p14="http://schemas.microsoft.com/office/powerpoint/2010/main" val="3410825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Fabric User Interface is </a:t>
            </a:r>
            <a:r>
              <a:rPr lang="en-IE" dirty="0" err="1"/>
              <a:t>centered</a:t>
            </a:r>
            <a:r>
              <a:rPr lang="en-IE" dirty="0"/>
              <a:t> around Persona experience</a:t>
            </a:r>
          </a:p>
        </p:txBody>
      </p:sp>
      <p:sp>
        <p:nvSpPr>
          <p:cNvPr id="4" name="Slide Number Placeholder 3"/>
          <p:cNvSpPr>
            <a:spLocks noGrp="1"/>
          </p:cNvSpPr>
          <p:nvPr>
            <p:ph type="sldNum" sz="quarter" idx="5"/>
          </p:nvPr>
        </p:nvSpPr>
        <p:spPr/>
        <p:txBody>
          <a:bodyPr/>
          <a:lstStyle/>
          <a:p>
            <a:fld id="{7B5082FC-F860-4D93-A38B-7C2A9A96C8F4}" type="slidenum">
              <a:rPr lang="en-IE" smtClean="0"/>
              <a:t>11</a:t>
            </a:fld>
            <a:endParaRPr lang="en-IE"/>
          </a:p>
        </p:txBody>
      </p:sp>
    </p:spTree>
    <p:extLst>
      <p:ext uri="{BB962C8B-B14F-4D97-AF65-F5344CB8AC3E}">
        <p14:creationId xmlns:p14="http://schemas.microsoft.com/office/powerpoint/2010/main" val="4055423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11/22/2023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2204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https://app.powerbi.com/groups/3d4eb8f2-f109-4301-a87e-be61e4f77563/reports/10bf55aa-5026-4cf4-b6d9-ae3f8c6a7bc6/ReportSection?experience=power-bi</a:t>
            </a:r>
          </a:p>
          <a:p>
            <a:endParaRPr lang="en-IE" dirty="0"/>
          </a:p>
          <a:p>
            <a:endParaRPr lang="en-IE" dirty="0"/>
          </a:p>
          <a:p>
            <a:r>
              <a:rPr lang="en-GB" b="0" i="1" dirty="0">
                <a:solidFill>
                  <a:srgbClr val="161616"/>
                </a:solidFill>
                <a:effectLst/>
                <a:latin typeface="Segoe UI" panose="020B0502040204020203" pitchFamily="34" charset="0"/>
              </a:rPr>
              <a:t>Direct Lake</a:t>
            </a:r>
            <a:r>
              <a:rPr lang="en-GB" b="0" i="0" dirty="0">
                <a:solidFill>
                  <a:srgbClr val="161616"/>
                </a:solidFill>
                <a:effectLst/>
                <a:latin typeface="Segoe UI" panose="020B0502040204020203" pitchFamily="34" charset="0"/>
              </a:rPr>
              <a:t> mode is a groundbreaking new dataset capability for </a:t>
            </a:r>
            <a:r>
              <a:rPr lang="en-GB" b="0" i="0" dirty="0" err="1">
                <a:solidFill>
                  <a:srgbClr val="161616"/>
                </a:solidFill>
                <a:effectLst/>
                <a:latin typeface="Segoe UI" panose="020B0502040204020203" pitchFamily="34" charset="0"/>
              </a:rPr>
              <a:t>analyzing</a:t>
            </a:r>
            <a:r>
              <a:rPr lang="en-GB" b="0" i="0" dirty="0">
                <a:solidFill>
                  <a:srgbClr val="161616"/>
                </a:solidFill>
                <a:effectLst/>
                <a:latin typeface="Segoe UI" panose="020B0502040204020203" pitchFamily="34" charset="0"/>
              </a:rPr>
              <a:t> very large data volumes in Power BI. Direct Lake is based on loading parquet-formatted files directly from a data lake without having to query a Lakehouse endpoint, and without having to import or duplicate data into a Power BI dataset. Direct Lake is a fast-path to load the data from the lake straight into the Power BI engine, ready for analysis. The following diagram shows how classic import and </a:t>
            </a:r>
            <a:r>
              <a:rPr lang="en-GB" b="0" i="0" dirty="0" err="1">
                <a:solidFill>
                  <a:srgbClr val="161616"/>
                </a:solidFill>
                <a:effectLst/>
                <a:latin typeface="Segoe UI" panose="020B0502040204020203" pitchFamily="34" charset="0"/>
              </a:rPr>
              <a:t>DirectQuery</a:t>
            </a:r>
            <a:r>
              <a:rPr lang="en-GB" b="0" i="0" dirty="0">
                <a:solidFill>
                  <a:srgbClr val="161616"/>
                </a:solidFill>
                <a:effectLst/>
                <a:latin typeface="Segoe UI" panose="020B0502040204020203" pitchFamily="34" charset="0"/>
              </a:rPr>
              <a:t> modes compare with the new Direct Lake mode</a:t>
            </a:r>
          </a:p>
          <a:p>
            <a:endParaRPr lang="en-GB" b="0" i="0" dirty="0">
              <a:solidFill>
                <a:srgbClr val="161616"/>
              </a:solidFill>
              <a:effectLst/>
              <a:latin typeface="Segoe UI" panose="020B0502040204020203" pitchFamily="34" charset="0"/>
            </a:endParaRPr>
          </a:p>
          <a:p>
            <a:r>
              <a:rPr lang="en-GB" b="0" i="0" dirty="0">
                <a:solidFill>
                  <a:srgbClr val="161616"/>
                </a:solidFill>
                <a:effectLst/>
                <a:latin typeface="Segoe UI" panose="020B0502040204020203" pitchFamily="34" charset="0"/>
              </a:rPr>
              <a:t>Direct Lake is supported on Power BI Premium P and Microsoft Fabric F SKUs only. It's not supported on Power BI Pro, Premium Per User, or Power BI Embedded A/EM SKUs.</a:t>
            </a:r>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13</a:t>
            </a:fld>
            <a:endParaRPr lang="en-IE"/>
          </a:p>
        </p:txBody>
      </p:sp>
    </p:spTree>
    <p:extLst>
      <p:ext uri="{BB962C8B-B14F-4D97-AF65-F5344CB8AC3E}">
        <p14:creationId xmlns:p14="http://schemas.microsoft.com/office/powerpoint/2010/main" val="3385381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11/22/2023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36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Pricing is a sum of following factors: Capacity + Storage and potentially Networking (in case if you’re working with data from multiple regions). </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solidFill>
                  <a:schemeClr val="bg1"/>
                </a:solidFill>
              </a:rPr>
              <a:t>Publishing/authoring reports requires PowerBI Pro license for all SKUs. </a:t>
            </a:r>
          </a:p>
          <a:p>
            <a:endParaRPr lang="en-IE" dirty="0"/>
          </a:p>
          <a:p>
            <a:r>
              <a:rPr lang="en-IE" dirty="0"/>
              <a:t>F64 SKU is similar to PowerBI Premium capacity. </a:t>
            </a:r>
          </a:p>
          <a:p>
            <a:endParaRPr lang="en-IE" dirty="0"/>
          </a:p>
          <a:p>
            <a:r>
              <a:rPr lang="en-IE" dirty="0"/>
              <a:t>Reservations – reserves Fabric capacity for 12 months period. </a:t>
            </a:r>
          </a:p>
          <a:p>
            <a:endParaRPr lang="en-IE" dirty="0"/>
          </a:p>
          <a:p>
            <a:r>
              <a:rPr lang="en-IE" b="1" dirty="0"/>
              <a:t>Pricing</a:t>
            </a:r>
          </a:p>
          <a:p>
            <a:r>
              <a:rPr lang="en-IE" dirty="0"/>
              <a:t>https://azure.microsoft.com/en-us/pricing/details/microsoft-fabric/</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61616"/>
                </a:solidFill>
                <a:effectLst/>
                <a:latin typeface="Segoe UI" panose="020B0502040204020203" pitchFamily="34" charset="0"/>
              </a:rPr>
              <a:t>Save costs with Microsoft Fabric Capacity reservations</a:t>
            </a:r>
          </a:p>
          <a:p>
            <a:r>
              <a:rPr lang="en-IE" dirty="0"/>
              <a:t>https://learn.microsoft.com/en-us/azure/cost-management-billing/reservations/fabric-capacity</a:t>
            </a:r>
          </a:p>
          <a:p>
            <a:endParaRPr lang="en-IE" dirty="0"/>
          </a:p>
          <a:p>
            <a:r>
              <a:rPr lang="en-GB" b="0" i="0" dirty="0">
                <a:solidFill>
                  <a:srgbClr val="000000"/>
                </a:solidFill>
                <a:effectLst/>
                <a:latin typeface="Segoe UI" panose="020B0502040204020203" pitchFamily="34" charset="0"/>
              </a:rPr>
              <a:t>(content sharing to users without a per-user licence is available only at Fabric SKUs F64 and above).</a:t>
            </a:r>
          </a:p>
          <a:p>
            <a:endParaRPr lang="en-GB" b="0" i="0" dirty="0">
              <a:solidFill>
                <a:srgbClr val="000000"/>
              </a:solidFill>
              <a:effectLst/>
              <a:latin typeface="Segoe UI" panose="020B0502040204020203" pitchFamily="34" charset="0"/>
            </a:endParaRPr>
          </a:p>
          <a:p>
            <a:endParaRPr lang="en-GB" b="0" i="0" dirty="0">
              <a:solidFill>
                <a:srgbClr val="000000"/>
              </a:solidFill>
              <a:effectLst/>
              <a:latin typeface="Segoe UI" panose="020B0502040204020203" pitchFamily="34" charset="0"/>
            </a:endParaRPr>
          </a:p>
          <a:p>
            <a:r>
              <a:rPr lang="en-GB" b="0" i="0" dirty="0">
                <a:solidFill>
                  <a:srgbClr val="000000"/>
                </a:solidFill>
                <a:effectLst/>
                <a:latin typeface="Segoe UI" panose="020B0502040204020203" pitchFamily="34" charset="0"/>
              </a:rPr>
              <a:t>Two options: </a:t>
            </a:r>
          </a:p>
          <a:p>
            <a:r>
              <a:rPr lang="en-GB" b="0" i="0" dirty="0">
                <a:solidFill>
                  <a:srgbClr val="000000"/>
                </a:solidFill>
                <a:effectLst/>
                <a:latin typeface="Segoe UI" panose="020B0502040204020203" pitchFamily="34" charset="0"/>
              </a:rPr>
              <a:t>PAYG </a:t>
            </a:r>
          </a:p>
          <a:p>
            <a:r>
              <a:rPr lang="en-GB" b="0" i="0" dirty="0">
                <a:solidFill>
                  <a:srgbClr val="000000"/>
                </a:solidFill>
                <a:effectLst/>
                <a:latin typeface="Segoe UI" panose="020B0502040204020203" pitchFamily="34" charset="0"/>
              </a:rPr>
              <a:t>Reserved capacity (similar price to  PowerBI Pro) – coming later</a:t>
            </a:r>
          </a:p>
          <a:p>
            <a:endParaRPr lang="en-GB" b="0" i="0" dirty="0">
              <a:solidFill>
                <a:srgbClr val="000000"/>
              </a:solidFill>
              <a:effectLst/>
              <a:latin typeface="Segoe UI" panose="020B0502040204020203" pitchFamily="34" charset="0"/>
            </a:endParaRPr>
          </a:p>
          <a:p>
            <a:endParaRPr lang="en-GB" b="0" i="0" dirty="0">
              <a:solidFill>
                <a:srgbClr val="000000"/>
              </a:solidFill>
              <a:effectLst/>
              <a:latin typeface="Segoe UI" panose="020B0502040204020203" pitchFamily="34" charset="0"/>
            </a:endParaRP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15</a:t>
            </a:fld>
            <a:endParaRPr lang="en-IE"/>
          </a:p>
        </p:txBody>
      </p:sp>
    </p:spTree>
    <p:extLst>
      <p:ext uri="{BB962C8B-B14F-4D97-AF65-F5344CB8AC3E}">
        <p14:creationId xmlns:p14="http://schemas.microsoft.com/office/powerpoint/2010/main" val="2657197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Formerly known as PowerBI premium </a:t>
            </a:r>
          </a:p>
          <a:p>
            <a:endParaRPr lang="en-IE" dirty="0"/>
          </a:p>
          <a:p>
            <a:endParaRPr lang="en-IE" dirty="0"/>
          </a:p>
          <a:p>
            <a:r>
              <a:rPr lang="en-IE" b="1" dirty="0"/>
              <a:t>Direct Lake </a:t>
            </a:r>
          </a:p>
          <a:p>
            <a:r>
              <a:rPr lang="en-IE" dirty="0"/>
              <a:t>https://learn.microsoft.com/en-us/power-bi/enterprise/directlake-overview</a:t>
            </a:r>
          </a:p>
          <a:p>
            <a:endParaRPr lang="en-IE" dirty="0"/>
          </a:p>
          <a:p>
            <a:pPr rtl="0">
              <a:buFont typeface="Arial" panose="020B0604020202020204" pitchFamily="34" charset="0"/>
              <a:buChar char="•"/>
            </a:pPr>
            <a:r>
              <a:rPr lang="en-IE" dirty="0">
                <a:effectLst/>
              </a:rPr>
              <a:t>Unlimited number of Reader Report users</a:t>
            </a:r>
          </a:p>
          <a:p>
            <a:pPr rtl="0">
              <a:buFont typeface="Arial" panose="020B0604020202020204" pitchFamily="34" charset="0"/>
              <a:buChar char="•"/>
            </a:pPr>
            <a:r>
              <a:rPr lang="en-IE" dirty="0">
                <a:effectLst/>
              </a:rPr>
              <a:t>Spark Compute time for ETL included </a:t>
            </a:r>
          </a:p>
          <a:p>
            <a:pPr rtl="0">
              <a:buFont typeface="Arial" panose="020B0604020202020204" pitchFamily="34" charset="0"/>
              <a:buChar char="•"/>
            </a:pPr>
            <a:r>
              <a:rPr lang="en-IE" dirty="0">
                <a:effectLst/>
                <a:hlinkClick r:id="rId3" tooltip="https://learn.microsoft.com/en-us/power-bi/enterprise/directlake-overview"/>
              </a:rPr>
              <a:t>Direct Lake</a:t>
            </a:r>
            <a:r>
              <a:rPr lang="en-IE" dirty="0">
                <a:effectLst/>
              </a:rPr>
              <a:t>  - allows reports from large datasets</a:t>
            </a:r>
          </a:p>
          <a:p>
            <a:pPr rtl="0">
              <a:buFont typeface="Arial" panose="020B0604020202020204" pitchFamily="34" charset="0"/>
              <a:buChar char="•"/>
            </a:pPr>
            <a:r>
              <a:rPr lang="en-IE" dirty="0">
                <a:effectLst/>
                <a:hlinkClick r:id="rId4" tooltip="https://learn.microsoft.com/en-us/power-bi/enterprise/service-premium-smoothing"/>
              </a:rPr>
              <a:t>Smoothing</a:t>
            </a:r>
            <a:r>
              <a:rPr lang="en-IE" dirty="0">
                <a:effectLst/>
              </a:rPr>
              <a:t>  -      flattens Compute usage over time to allow for usage spikes</a:t>
            </a:r>
          </a:p>
          <a:p>
            <a:pPr rtl="0">
              <a:buFont typeface="Arial" panose="020B0604020202020204" pitchFamily="34" charset="0"/>
              <a:buChar char="•"/>
            </a:pPr>
            <a:r>
              <a:rPr lang="en-IE" dirty="0">
                <a:effectLst/>
                <a:hlinkClick r:id="rId5" tooltip="https://powerbi.microsoft.com/en-us/pricing/#pricing-details"/>
              </a:rPr>
              <a:t>Maximum Storage</a:t>
            </a:r>
            <a:r>
              <a:rPr lang="en-IE" dirty="0">
                <a:effectLst/>
              </a:rPr>
              <a:t> - 100Tb</a:t>
            </a:r>
          </a:p>
          <a:p>
            <a:pPr rtl="0">
              <a:buFont typeface="Arial" panose="020B0604020202020204" pitchFamily="34" charset="0"/>
              <a:buChar char="•"/>
            </a:pPr>
            <a:r>
              <a:rPr lang="en-IE" dirty="0">
                <a:effectLst/>
              </a:rPr>
              <a:t>Maximum Model Size - 400Gb</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61616"/>
                </a:solidFill>
                <a:effectLst/>
                <a:latin typeface="Segoe UI" panose="020B0502040204020203" pitchFamily="34" charset="0"/>
              </a:rPr>
              <a:t>What is Power BI Premium?</a:t>
            </a:r>
          </a:p>
          <a:p>
            <a:r>
              <a:rPr lang="en-IE" dirty="0"/>
              <a:t>https://learn.microsoft.com/en-us/power-bi/enterprise/service-premium-what-is</a:t>
            </a:r>
          </a:p>
        </p:txBody>
      </p:sp>
      <p:sp>
        <p:nvSpPr>
          <p:cNvPr id="4" name="Slide Number Placeholder 3"/>
          <p:cNvSpPr>
            <a:spLocks noGrp="1"/>
          </p:cNvSpPr>
          <p:nvPr>
            <p:ph type="sldNum" sz="quarter" idx="5"/>
          </p:nvPr>
        </p:nvSpPr>
        <p:spPr/>
        <p:txBody>
          <a:bodyPr/>
          <a:lstStyle/>
          <a:p>
            <a:fld id="{7B5082FC-F860-4D93-A38B-7C2A9A96C8F4}" type="slidenum">
              <a:rPr lang="en-IE" smtClean="0"/>
              <a:t>16</a:t>
            </a:fld>
            <a:endParaRPr lang="en-IE"/>
          </a:p>
        </p:txBody>
      </p:sp>
    </p:spTree>
    <p:extLst>
      <p:ext uri="{BB962C8B-B14F-4D97-AF65-F5344CB8AC3E}">
        <p14:creationId xmlns:p14="http://schemas.microsoft.com/office/powerpoint/2010/main" val="208185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https://learn.microsoft.com/en-us/fabric/enterprise/metrics-app-install?tabs=1</a:t>
            </a:r>
            <a:r>
              <a:rPr lang="en-IE" baseline="30000" dirty="0"/>
              <a:t>st</a:t>
            </a:r>
            <a:endParaRPr lang="en-IE" dirty="0"/>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17</a:t>
            </a:fld>
            <a:endParaRPr lang="en-IE"/>
          </a:p>
        </p:txBody>
      </p:sp>
    </p:spTree>
    <p:extLst>
      <p:ext uri="{BB962C8B-B14F-4D97-AF65-F5344CB8AC3E}">
        <p14:creationId xmlns:p14="http://schemas.microsoft.com/office/powerpoint/2010/main" val="3169147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11/22/2023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490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19</a:t>
            </a:fld>
            <a:endParaRPr lang="en-IE"/>
          </a:p>
        </p:txBody>
      </p:sp>
    </p:spTree>
    <p:extLst>
      <p:ext uri="{BB962C8B-B14F-4D97-AF65-F5344CB8AC3E}">
        <p14:creationId xmlns:p14="http://schemas.microsoft.com/office/powerpoint/2010/main" val="1352345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IE" sz="1800" b="1" dirty="0">
                <a:solidFill>
                  <a:srgbClr val="1E4E79"/>
                </a:solidFill>
                <a:effectLst/>
                <a:latin typeface="Calibri" panose="020F0502020204030204" pitchFamily="34" charset="0"/>
              </a:rPr>
              <a:t>What is Fabric</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End to End Analytics Platform</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b="1" dirty="0">
                <a:solidFill>
                  <a:srgbClr val="1E4E79"/>
                </a:solidFill>
                <a:effectLst/>
                <a:latin typeface="Calibri" panose="020F0502020204030204" pitchFamily="34" charset="0"/>
              </a:rPr>
              <a:t>Key Points </a:t>
            </a:r>
          </a:p>
          <a:p>
            <a:pPr marL="0" marR="0">
              <a:spcBef>
                <a:spcPts val="0"/>
              </a:spcBef>
              <a:spcAft>
                <a:spcPts val="0"/>
              </a:spcAft>
            </a:pPr>
            <a:r>
              <a:rPr lang="en-IE" sz="1800" dirty="0">
                <a:effectLst/>
                <a:latin typeface="Calibri" panose="020F0502020204030204" pitchFamily="34" charset="0"/>
              </a:rPr>
              <a:t>One Lake </a:t>
            </a:r>
          </a:p>
          <a:p>
            <a:pPr marL="0" marR="0">
              <a:spcBef>
                <a:spcPts val="0"/>
              </a:spcBef>
              <a:spcAft>
                <a:spcPts val="0"/>
              </a:spcAft>
            </a:pPr>
            <a:r>
              <a:rPr lang="en-IE" sz="1800" dirty="0">
                <a:effectLst/>
                <a:latin typeface="Calibri" panose="020F0502020204030204" pitchFamily="34" charset="0"/>
              </a:rPr>
              <a:t>Single source of truth </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PowerBI Copilot </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Pricing</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How to set up environment </a:t>
            </a: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a:t>
            </a:fld>
            <a:endParaRPr lang="en-IE"/>
          </a:p>
        </p:txBody>
      </p:sp>
    </p:spTree>
    <p:extLst>
      <p:ext uri="{BB962C8B-B14F-4D97-AF65-F5344CB8AC3E}">
        <p14:creationId xmlns:p14="http://schemas.microsoft.com/office/powerpoint/2010/main" val="727842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20</a:t>
            </a:fld>
            <a:endParaRPr lang="en-IE"/>
          </a:p>
        </p:txBody>
      </p:sp>
    </p:spTree>
    <p:extLst>
      <p:ext uri="{BB962C8B-B14F-4D97-AF65-F5344CB8AC3E}">
        <p14:creationId xmlns:p14="http://schemas.microsoft.com/office/powerpoint/2010/main" val="60604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11/22/2023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2903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https://www.youtube.com/watch?v=wr__6tM5U6I</a:t>
            </a:r>
          </a:p>
        </p:txBody>
      </p:sp>
      <p:sp>
        <p:nvSpPr>
          <p:cNvPr id="4" name="Slide Number Placeholder 3"/>
          <p:cNvSpPr>
            <a:spLocks noGrp="1"/>
          </p:cNvSpPr>
          <p:nvPr>
            <p:ph type="sldNum" sz="quarter" idx="5"/>
          </p:nvPr>
        </p:nvSpPr>
        <p:spPr/>
        <p:txBody>
          <a:bodyPr/>
          <a:lstStyle/>
          <a:p>
            <a:fld id="{7B5082FC-F860-4D93-A38B-7C2A9A96C8F4}" type="slidenum">
              <a:rPr lang="en-IE" smtClean="0"/>
              <a:t>22</a:t>
            </a:fld>
            <a:endParaRPr lang="en-IE"/>
          </a:p>
        </p:txBody>
      </p:sp>
    </p:spTree>
    <p:extLst>
      <p:ext uri="{BB962C8B-B14F-4D97-AF65-F5344CB8AC3E}">
        <p14:creationId xmlns:p14="http://schemas.microsoft.com/office/powerpoint/2010/main" val="824523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https://learn.microsoft.com/en-us/fabric/enterprise/licenses</a:t>
            </a:r>
          </a:p>
        </p:txBody>
      </p:sp>
      <p:sp>
        <p:nvSpPr>
          <p:cNvPr id="4" name="Slide Number Placeholder 3"/>
          <p:cNvSpPr>
            <a:spLocks noGrp="1"/>
          </p:cNvSpPr>
          <p:nvPr>
            <p:ph type="sldNum" sz="quarter" idx="5"/>
          </p:nvPr>
        </p:nvSpPr>
        <p:spPr/>
        <p:txBody>
          <a:bodyPr/>
          <a:lstStyle/>
          <a:p>
            <a:fld id="{7B5082FC-F860-4D93-A38B-7C2A9A96C8F4}" type="slidenum">
              <a:rPr lang="en-IE" smtClean="0"/>
              <a:t>23</a:t>
            </a:fld>
            <a:endParaRPr lang="en-IE"/>
          </a:p>
        </p:txBody>
      </p:sp>
    </p:spTree>
    <p:extLst>
      <p:ext uri="{BB962C8B-B14F-4D97-AF65-F5344CB8AC3E}">
        <p14:creationId xmlns:p14="http://schemas.microsoft.com/office/powerpoint/2010/main" val="3328150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Vs Synapse comparison short</a:t>
            </a:r>
          </a:p>
          <a:p>
            <a:endParaRPr lang="en-IE" dirty="0"/>
          </a:p>
          <a:p>
            <a:r>
              <a:rPr lang="en-IE" dirty="0"/>
              <a:t>Azure Data Factory provides a standalone experience for creating Pipelines.</a:t>
            </a:r>
          </a:p>
          <a:p>
            <a:endParaRPr lang="en-IE" dirty="0"/>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24</a:t>
            </a:fld>
            <a:endParaRPr lang="en-IE"/>
          </a:p>
        </p:txBody>
      </p:sp>
    </p:spTree>
    <p:extLst>
      <p:ext uri="{BB962C8B-B14F-4D97-AF65-F5344CB8AC3E}">
        <p14:creationId xmlns:p14="http://schemas.microsoft.com/office/powerpoint/2010/main" val="3520316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0" i="0" dirty="0">
                <a:solidFill>
                  <a:srgbClr val="000000"/>
                </a:solidFill>
                <a:effectLst/>
                <a:latin typeface="Segoe UI" panose="020B0502040204020203" pitchFamily="34" charset="0"/>
              </a:rPr>
              <a:t>Fabric is Microsoft Azure Consumption Commitment (MACC) eligible.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IE" b="0" i="0" dirty="0">
                <a:solidFill>
                  <a:srgbClr val="000000"/>
                </a:solidFill>
                <a:effectLst/>
                <a:latin typeface="Segoe UI" panose="020B0502040204020203" pitchFamily="34" charset="0"/>
              </a:rPr>
              <a:t>https://powerbi.microsoft.com/en-au/pricing/</a:t>
            </a:r>
          </a:p>
          <a:p>
            <a:endParaRPr lang="en-IE" dirty="0"/>
          </a:p>
          <a:p>
            <a:r>
              <a:rPr lang="en-IE" b="1" dirty="0"/>
              <a:t>Data Activator</a:t>
            </a:r>
          </a:p>
          <a:p>
            <a:r>
              <a:rPr lang="en-GB" b="0" i="0" dirty="0">
                <a:solidFill>
                  <a:srgbClr val="161616"/>
                </a:solidFill>
                <a:effectLst/>
                <a:latin typeface="Segoe UI" panose="020B0502040204020203" pitchFamily="34" charset="0"/>
              </a:rPr>
              <a:t>Data Activator is a no-code experience in Microsoft Fabric for automatically taking actions when patterns or conditions are detected in changing data. It monitors data in Power BI reports and </a:t>
            </a:r>
            <a:r>
              <a:rPr lang="en-GB" b="0" i="0" dirty="0" err="1">
                <a:solidFill>
                  <a:srgbClr val="161616"/>
                </a:solidFill>
                <a:effectLst/>
                <a:latin typeface="Segoe UI" panose="020B0502040204020203" pitchFamily="34" charset="0"/>
              </a:rPr>
              <a:t>Eventstreams</a:t>
            </a:r>
            <a:r>
              <a:rPr lang="en-GB" b="0" i="0" dirty="0">
                <a:solidFill>
                  <a:srgbClr val="161616"/>
                </a:solidFill>
                <a:effectLst/>
                <a:latin typeface="Segoe UI" panose="020B0502040204020203" pitchFamily="34" charset="0"/>
              </a:rPr>
              <a:t> items, for when the data hits certain thresholds or matches other patterns. It then automatically takes appropriate action such as alerting users or kicking off Power Automate workflows.</a:t>
            </a:r>
          </a:p>
          <a:p>
            <a:endParaRPr lang="en-GB" b="0" i="0" dirty="0">
              <a:solidFill>
                <a:srgbClr val="161616"/>
              </a:solidFill>
              <a:effectLst/>
              <a:latin typeface="Segoe UI" panose="020B0502040204020203" pitchFamily="34" charset="0"/>
            </a:endParaRPr>
          </a:p>
          <a:p>
            <a:r>
              <a:rPr lang="en-GB" b="0" i="0" dirty="0">
                <a:solidFill>
                  <a:srgbClr val="161616"/>
                </a:solidFill>
                <a:effectLst/>
                <a:latin typeface="Segoe UI" panose="020B0502040204020203" pitchFamily="34" charset="0"/>
              </a:rPr>
              <a:t>For Synapse, Data Activator can be realised with stream processing tech Kafka, Event Hubs, etc</a:t>
            </a:r>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25</a:t>
            </a:fld>
            <a:endParaRPr lang="en-IE"/>
          </a:p>
        </p:txBody>
      </p:sp>
    </p:spTree>
    <p:extLst>
      <p:ext uri="{BB962C8B-B14F-4D97-AF65-F5344CB8AC3E}">
        <p14:creationId xmlns:p14="http://schemas.microsoft.com/office/powerpoint/2010/main" val="3245218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pPr algn="l"/>
            <a:endParaRPr lang="en-US" dirty="0"/>
          </a:p>
          <a:p>
            <a:pPr algn="l"/>
            <a:r>
              <a:rPr lang="en-US" dirty="0"/>
              <a:t>File Formats: </a:t>
            </a:r>
          </a:p>
          <a:p>
            <a:pPr algn="l"/>
            <a:r>
              <a:rPr lang="en-US" dirty="0"/>
              <a:t>And any Apache Hive supported formats </a:t>
            </a:r>
            <a:r>
              <a:rPr lang="en-US"/>
              <a:t>as expected.</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11/22/2023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714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61616"/>
                </a:solidFill>
                <a:effectLst/>
                <a:latin typeface="Segoe UI" panose="020B0502040204020203" pitchFamily="34" charset="0"/>
              </a:rPr>
              <a:t>Microsoft Fabric is an all-in-one analytics solution for enterprises that covers everything: </a:t>
            </a:r>
          </a:p>
          <a:p>
            <a:pPr marL="171450" indent="-171450" algn="l">
              <a:buFont typeface="Arial" panose="020B0604020202020204" pitchFamily="34" charset="0"/>
              <a:buChar char="•"/>
            </a:pPr>
            <a:r>
              <a:rPr lang="en-GB" b="0" i="0" dirty="0">
                <a:solidFill>
                  <a:srgbClr val="161616"/>
                </a:solidFill>
                <a:effectLst/>
                <a:latin typeface="Segoe UI" panose="020B0502040204020203" pitchFamily="34" charset="0"/>
              </a:rPr>
              <a:t>data movement </a:t>
            </a:r>
          </a:p>
          <a:p>
            <a:pPr marL="171450" indent="-171450" algn="l">
              <a:buFont typeface="Arial" panose="020B0604020202020204" pitchFamily="34" charset="0"/>
              <a:buChar char="•"/>
            </a:pPr>
            <a:r>
              <a:rPr lang="en-GB" b="0" i="0" dirty="0">
                <a:solidFill>
                  <a:srgbClr val="161616"/>
                </a:solidFill>
                <a:effectLst/>
                <a:latin typeface="Segoe UI" panose="020B0502040204020203" pitchFamily="34" charset="0"/>
              </a:rPr>
              <a:t>data science, </a:t>
            </a:r>
          </a:p>
          <a:p>
            <a:pPr marL="171450" indent="-171450" algn="l">
              <a:buFont typeface="Arial" panose="020B0604020202020204" pitchFamily="34" charset="0"/>
              <a:buChar char="•"/>
            </a:pPr>
            <a:r>
              <a:rPr lang="en-GB" b="0" i="0" dirty="0">
                <a:solidFill>
                  <a:srgbClr val="161616"/>
                </a:solidFill>
                <a:effectLst/>
                <a:latin typeface="Segoe UI" panose="020B0502040204020203" pitchFamily="34" charset="0"/>
              </a:rPr>
              <a:t>Real-Time Analytics, </a:t>
            </a:r>
          </a:p>
          <a:p>
            <a:pPr marL="171450" indent="-171450" algn="l">
              <a:buFont typeface="Arial" panose="020B0604020202020204" pitchFamily="34" charset="0"/>
              <a:buChar char="•"/>
            </a:pPr>
            <a:r>
              <a:rPr lang="en-GB" b="0" i="0" dirty="0">
                <a:solidFill>
                  <a:srgbClr val="161616"/>
                </a:solidFill>
                <a:effectLst/>
                <a:latin typeface="Segoe UI" panose="020B0502040204020203" pitchFamily="34" charset="0"/>
              </a:rPr>
              <a:t>and business intelligence. </a:t>
            </a:r>
          </a:p>
          <a:p>
            <a:pPr marL="0" indent="0" algn="l">
              <a:buFont typeface="Arial" panose="020B0604020202020204" pitchFamily="34" charset="0"/>
              <a:buNone/>
            </a:pPr>
            <a:r>
              <a:rPr lang="en-GB" b="0" i="0" dirty="0">
                <a:solidFill>
                  <a:srgbClr val="161616"/>
                </a:solidFill>
                <a:effectLst/>
                <a:latin typeface="Segoe UI" panose="020B0502040204020203" pitchFamily="34" charset="0"/>
              </a:rPr>
              <a:t>It offers a comprehensive suite of services, including data lake, data engineering, and data integration, all in one place.</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With Fabric, you don't need to piece together different services from multiple vendors. Instead, you can enjoy a highly integrated, end-to-end, and easy-to-use product that is designed to simplify your analytics needs.</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The platform is built on a foundation of Software as a Service (SaaS) model, which takes simplicity and integration to a whole new level.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Microsoft Fabric, we go from a collection of products to a Unified Analytics Platform that brings end-to-end analytics from the data lake to the business user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11/22/2023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729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Microsoft Fabric is build around Persona centric workflow (starting from Data Engineer to a Citizen Data </a:t>
            </a:r>
            <a:r>
              <a:rPr lang="en-GB" dirty="0" err="1"/>
              <a:t>Analyist</a:t>
            </a:r>
            <a:r>
              <a:rPr lang="en-GB" dirty="0"/>
              <a:t>). Each Role or Persona is presented with a set of tasks and work windows typically associated with them. For example Data Engineer will be mostly interested in Pipelines, Notebooks and perhaps SQL Endpoint, whereas Citizen Data analysts will be interested in Semantic Data Models (formerly known as </a:t>
            </a:r>
            <a:r>
              <a:rPr lang="en-GB" dirty="0" err="1"/>
              <a:t>DataSets</a:t>
            </a:r>
            <a:r>
              <a:rPr lang="en-GB" dirty="0"/>
              <a:t>) available in the organisation and reports that can be built on top of them. </a:t>
            </a:r>
          </a:p>
          <a:p>
            <a:endParaRPr lang="en-GB" dirty="0"/>
          </a:p>
          <a:p>
            <a:r>
              <a:rPr lang="en-GB" dirty="0"/>
              <a:t>The aim is to simplify all aspects of Business Intelligence and Analytics in the organisation, where previously you needed to deploy multiple products from variety of vendors, in Fabric with simple 1 click deployment you will have all the features necessary. Even compared with a traditional Synapse deployment containing dozen of Azure Services in Fabric it is all rolled into one. </a:t>
            </a:r>
          </a:p>
          <a:p>
            <a:endParaRPr lang="en-GB" dirty="0"/>
          </a:p>
          <a:p>
            <a:r>
              <a:rPr lang="en-GB" dirty="0"/>
              <a:t>One Lake is a single, </a:t>
            </a:r>
            <a:r>
              <a:rPr lang="en-GB" b="0" i="0" dirty="0">
                <a:solidFill>
                  <a:srgbClr val="161616"/>
                </a:solidFill>
                <a:effectLst/>
                <a:latin typeface="Segoe UI" panose="020B0502040204020203" pitchFamily="34" charset="0"/>
              </a:rPr>
              <a:t>unified, logical data lake for your whole organization. Like OneDrive, </a:t>
            </a:r>
            <a:r>
              <a:rPr lang="en-GB" b="0" i="0" dirty="0" err="1">
                <a:solidFill>
                  <a:srgbClr val="161616"/>
                </a:solidFill>
                <a:effectLst/>
                <a:latin typeface="Segoe UI" panose="020B0502040204020203" pitchFamily="34" charset="0"/>
              </a:rPr>
              <a:t>OneLake</a:t>
            </a:r>
            <a:r>
              <a:rPr lang="en-GB" b="0" i="0" dirty="0">
                <a:solidFill>
                  <a:srgbClr val="161616"/>
                </a:solidFill>
                <a:effectLst/>
                <a:latin typeface="Segoe UI" panose="020B0502040204020203" pitchFamily="34" charset="0"/>
              </a:rPr>
              <a:t> comes automatically with every Microsoft Fabric tenant and is designed to be the single place for all your analytics data. To separate the data between different users or business group </a:t>
            </a:r>
            <a:r>
              <a:rPr lang="en-GB" b="0" i="0" dirty="0" err="1">
                <a:solidFill>
                  <a:srgbClr val="161616"/>
                </a:solidFill>
                <a:effectLst/>
                <a:latin typeface="Segoe UI" panose="020B0502040204020203" pitchFamily="34" charset="0"/>
              </a:rPr>
              <a:t>Lakehouses</a:t>
            </a:r>
            <a:r>
              <a:rPr lang="en-GB" b="0" i="0" dirty="0">
                <a:solidFill>
                  <a:srgbClr val="161616"/>
                </a:solidFill>
                <a:effectLst/>
                <a:latin typeface="Segoe UI" panose="020B0502040204020203" pitchFamily="34" charset="0"/>
              </a:rPr>
              <a:t> are used and you can deploy as many as you like. </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5082FC-F860-4D93-A38B-7C2A9A96C8F4}" type="slidenum">
              <a:rPr lang="en-IE" smtClean="0"/>
              <a:t>4</a:t>
            </a:fld>
            <a:endParaRPr lang="en-IE"/>
          </a:p>
        </p:txBody>
      </p:sp>
    </p:spTree>
    <p:extLst>
      <p:ext uri="{BB962C8B-B14F-4D97-AF65-F5344CB8AC3E}">
        <p14:creationId xmlns:p14="http://schemas.microsoft.com/office/powerpoint/2010/main" val="1795548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Microsoft Fabric integrates </a:t>
            </a:r>
            <a:r>
              <a:rPr lang="en-US" sz="900" b="0" i="0" dirty="0">
                <a:solidFill>
                  <a:srgbClr val="000000"/>
                </a:solidFill>
                <a:effectLst/>
                <a:latin typeface="Segoe UI Semibold" panose="020B0702040204020203" pitchFamily="34" charset="0"/>
              </a:rPr>
              <a:t>Power BI, Data Factory,</a:t>
            </a:r>
            <a:r>
              <a:rPr lang="en-US" sz="900" b="0" i="0" dirty="0">
                <a:solidFill>
                  <a:srgbClr val="000000"/>
                </a:solidFill>
                <a:effectLst/>
                <a:latin typeface="Segoe UI" panose="020B0502040204020203" pitchFamily="34" charset="0"/>
              </a:rPr>
              <a:t> and the </a:t>
            </a:r>
            <a:r>
              <a:rPr lang="en-US" sz="900" b="0" i="0" dirty="0">
                <a:solidFill>
                  <a:srgbClr val="000000"/>
                </a:solidFill>
                <a:effectLst/>
                <a:latin typeface="Segoe UI Semibold" panose="020B0702040204020203" pitchFamily="34" charset="0"/>
              </a:rPr>
              <a:t>next generation of Synapse</a:t>
            </a:r>
            <a:r>
              <a:rPr lang="en-US" sz="900" b="0" i="0" dirty="0">
                <a:solidFill>
                  <a:srgbClr val="000000"/>
                </a:solidFill>
                <a:effectLst/>
                <a:latin typeface="Segoe UI" panose="020B0502040204020203" pitchFamily="34" charset="0"/>
              </a:rPr>
              <a:t> to offer customers a price performant and easy-to-manage modern analytics solution for the era of Artificial Intelligence.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Microsoft Fabric delivers an </a:t>
            </a:r>
            <a:r>
              <a:rPr lang="en-US" sz="900" b="0" i="0" dirty="0">
                <a:solidFill>
                  <a:srgbClr val="000000"/>
                </a:solidFill>
                <a:effectLst/>
                <a:latin typeface="Segoe UI Semibold" panose="020B0702040204020203" pitchFamily="34" charset="0"/>
              </a:rPr>
              <a:t>integrated and simplified experience</a:t>
            </a:r>
            <a:r>
              <a:rPr lang="en-US" sz="900" b="0" i="0" dirty="0">
                <a:solidFill>
                  <a:srgbClr val="000000"/>
                </a:solidFill>
                <a:effectLst/>
                <a:latin typeface="Segoe UI" panose="020B0502040204020203" pitchFamily="34" charset="0"/>
              </a:rPr>
              <a:t> for all analytics workloads and users on an </a:t>
            </a:r>
            <a:r>
              <a:rPr lang="en-US" sz="900" b="0" i="0" dirty="0">
                <a:solidFill>
                  <a:srgbClr val="000000"/>
                </a:solidFill>
                <a:effectLst/>
                <a:latin typeface="Segoe UI Semibold" panose="020B0702040204020203" pitchFamily="34" charset="0"/>
              </a:rPr>
              <a:t>enterprise grade data foundation. </a:t>
            </a:r>
            <a:r>
              <a:rPr lang="en-US" sz="1800" b="0" i="0" dirty="0">
                <a:solidFill>
                  <a:srgbClr val="000000"/>
                </a:solidFill>
                <a:effectLst/>
                <a:latin typeface="Segoe UI" panose="020B0502040204020203" pitchFamily="34" charset="0"/>
              </a:rPr>
              <a:t>It is a product for the entire enterprise—complete with role-tailored tools, deep integrations with Microsoft Office and Teams, and AI Copilots to accelerate analytics capabilities and help scale data value creation for everyone from data professionals to non-technical business users. It enables </a:t>
            </a:r>
            <a:r>
              <a:rPr lang="en-US" sz="1800" b="0" i="0" dirty="0">
                <a:solidFill>
                  <a:srgbClr val="000000"/>
                </a:solidFill>
                <a:effectLst/>
                <a:latin typeface="Segoe UI Semibold" panose="020B0702040204020203" pitchFamily="34" charset="0"/>
              </a:rPr>
              <a:t>persistent data governance</a:t>
            </a:r>
            <a:r>
              <a:rPr lang="en-US" sz="1800" b="0" i="0" dirty="0">
                <a:solidFill>
                  <a:srgbClr val="000000"/>
                </a:solidFill>
                <a:effectLst/>
                <a:latin typeface="Segoe UI" panose="020B0502040204020203" pitchFamily="34" charset="0"/>
              </a:rPr>
              <a:t> and a </a:t>
            </a:r>
            <a:r>
              <a:rPr lang="en-US" sz="1800" b="0" i="0" dirty="0">
                <a:solidFill>
                  <a:srgbClr val="000000"/>
                </a:solidFill>
                <a:effectLst/>
                <a:latin typeface="Segoe UI Semibold" panose="020B0702040204020203" pitchFamily="34" charset="0"/>
              </a:rPr>
              <a:t>single capacity pricing model</a:t>
            </a:r>
            <a:r>
              <a:rPr lang="en-US" sz="1800" b="0" i="0" dirty="0">
                <a:solidFill>
                  <a:srgbClr val="000000"/>
                </a:solidFill>
                <a:effectLst/>
                <a:latin typeface="Segoe UI" panose="020B0502040204020203" pitchFamily="34" charset="0"/>
              </a:rPr>
              <a:t> that scales with your growth—and it’s open at every layer with no proprietary lock-ins. With Microsoft Fabric, you can empower everyone to unlock more value from data.</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11/22/2023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5095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5x5 = 5 seconds to sign up</a:t>
            </a: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sz="1200" dirty="0">
                <a:gradFill flip="none" rotWithShape="1">
                  <a:gsLst>
                    <a:gs pos="20000">
                      <a:srgbClr val="243A5E"/>
                    </a:gs>
                    <a:gs pos="100000">
                      <a:srgbClr val="0078D4"/>
                    </a:gs>
                  </a:gsLst>
                  <a:lin ang="2700000" scaled="1"/>
                  <a:tileRect/>
                </a:gradFill>
                <a:latin typeface="Segoe UI Semibold"/>
              </a:rPr>
              <a:t>5 minutes to wow</a:t>
            </a:r>
            <a:endParaRPr kumimoji="0" lang="en-US" sz="12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endParaRPr>
          </a:p>
          <a:p>
            <a:pPr algn="l"/>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11/22/2023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0730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err="1"/>
              <a:t>OneLake</a:t>
            </a:r>
            <a:r>
              <a:rPr lang="en-US" dirty="0"/>
              <a:t> is at the core of Fabric experience.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think of </a:t>
            </a:r>
            <a:r>
              <a:rPr lang="en-US" dirty="0" err="1"/>
              <a:t>OneLake</a:t>
            </a:r>
            <a:r>
              <a:rPr lang="en-US" dirty="0"/>
              <a:t> as the OneDrive for Data.  This is a Software as a Service lake for your whole organization that allows you to access and store data in a single location, so that your Spark jobs can operate against a single of truth and allow you to produce insight and analytics in a unified fashion.  This will also allow you to organize your data in an intuitive hierarchal namespace, and enable indexing for discovery using Microsoft Information Protection labels, lineage, and Personally Identifiable information scans to enforce governance and compliance on data stored in the </a:t>
            </a:r>
            <a:r>
              <a:rPr lang="en-US" dirty="0" err="1"/>
              <a:t>OneLake</a:t>
            </a:r>
            <a:r>
              <a:rPr lang="en-US" dirty="0"/>
              <a: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11/22/2023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8867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Fabric is a single source of truth for all your data.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Additionally, this unification concept enables a single mechanism for onboarding and signing into the Microsoft Fabric service.  Access is granted in a unified way, copying &amp; pasting through various different forms that these workloads use in their user interfaces is common.  And of course, the security model is shared between these services, meaning… that if you have access restrictions enforced on data in one area, they can be inherited and applied to all areas of your analytics </a:t>
            </a:r>
            <a:r>
              <a:rPr lang="en-US" dirty="0" err="1"/>
              <a:t>pipeliine</a:t>
            </a:r>
            <a:r>
              <a:rPr lang="en-US" dirty="0"/>
              <a:t>.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11/22/2023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4915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IE" sz="1100" dirty="0">
                <a:effectLst/>
                <a:latin typeface="Calibri" panose="020F0502020204030204" pitchFamily="34" charset="0"/>
              </a:rPr>
              <a:t>Altogether</a:t>
            </a:r>
          </a:p>
          <a:p>
            <a:pPr rtl="0" fontAlgn="ctr">
              <a:spcBef>
                <a:spcPts val="0"/>
              </a:spcBef>
              <a:spcAft>
                <a:spcPts val="0"/>
              </a:spcAft>
              <a:buFont typeface="Arial" panose="020B0604020202020204" pitchFamily="34" charset="0"/>
              <a:buChar char="•"/>
            </a:pPr>
            <a:endParaRPr lang="en-IE" sz="11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IE" sz="1100" dirty="0">
                <a:effectLst/>
                <a:latin typeface="Calibri" panose="020F0502020204030204" pitchFamily="34" charset="0"/>
              </a:rPr>
              <a:t> A significant upgrade to analytics engine: all around improved, faster and more scalable</a:t>
            </a:r>
          </a:p>
          <a:p>
            <a:pPr rtl="0" fontAlgn="ctr">
              <a:spcBef>
                <a:spcPts val="0"/>
              </a:spcBef>
              <a:spcAft>
                <a:spcPts val="0"/>
              </a:spcAft>
              <a:buFont typeface="Arial" panose="020B0604020202020204" pitchFamily="34" charset="0"/>
              <a:buChar char="•"/>
            </a:pPr>
            <a:r>
              <a:rPr lang="en-IE" sz="1100" dirty="0">
                <a:effectLst/>
                <a:latin typeface="Calibri" panose="020F0502020204030204" pitchFamily="34" charset="0"/>
              </a:rPr>
              <a:t> Complete Analytics Platform combining: </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rPr>
              <a:t>Fabric SQL Engine - for standard workloads</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hlinkClick r:id="rId3"/>
              </a:rPr>
              <a:t>Direct Lake</a:t>
            </a:r>
            <a:r>
              <a:rPr lang="en-IE" sz="1100" dirty="0">
                <a:effectLst/>
                <a:latin typeface="Calibri" panose="020F0502020204030204" pitchFamily="34" charset="0"/>
              </a:rPr>
              <a:t> - direct access to Lakehouse</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hlinkClick r:id="rId4"/>
              </a:rPr>
              <a:t>Fabric Spark</a:t>
            </a:r>
            <a:r>
              <a:rPr lang="en-IE" sz="1100" dirty="0">
                <a:effectLst/>
                <a:latin typeface="Calibri" panose="020F0502020204030204" pitchFamily="34" charset="0"/>
              </a:rPr>
              <a:t> - run Spark workloads directly in Fabric</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hlinkClick r:id="rId5"/>
              </a:rPr>
              <a:t>Real-Time Analytics</a:t>
            </a:r>
            <a:r>
              <a:rPr lang="en-IE" sz="1100" dirty="0">
                <a:effectLst/>
                <a:latin typeface="Calibri" panose="020F0502020204030204" pitchFamily="34" charset="0"/>
              </a:rPr>
              <a:t> - streaming and time series data analysis</a:t>
            </a:r>
          </a:p>
          <a:p>
            <a:pPr rtl="0" fontAlgn="ctr">
              <a:spcBef>
                <a:spcPts val="0"/>
              </a:spcBef>
              <a:spcAft>
                <a:spcPts val="0"/>
              </a:spcAft>
              <a:buFont typeface="Arial" panose="020B0604020202020204" pitchFamily="34" charset="0"/>
              <a:buChar char="•"/>
            </a:pPr>
            <a:r>
              <a:rPr lang="en-IE" sz="1100" dirty="0">
                <a:effectLst/>
                <a:latin typeface="Calibri" panose="020F0502020204030204" pitchFamily="34" charset="0"/>
              </a:rPr>
              <a:t> Simplified Lakehouse architecture</a:t>
            </a:r>
          </a:p>
          <a:p>
            <a:pPr rtl="0" fontAlgn="ctr">
              <a:spcBef>
                <a:spcPts val="0"/>
              </a:spcBef>
              <a:spcAft>
                <a:spcPts val="0"/>
              </a:spcAft>
              <a:buFont typeface="Arial" panose="020B0604020202020204" pitchFamily="34" charset="0"/>
              <a:buChar char="•"/>
            </a:pPr>
            <a:r>
              <a:rPr lang="en-IE" sz="1100" dirty="0">
                <a:effectLst/>
                <a:latin typeface="Calibri" panose="020F0502020204030204" pitchFamily="34" charset="0"/>
              </a:rPr>
              <a:t> Unified Open Source data format allows for using the data as is without copying</a:t>
            </a:r>
          </a:p>
          <a:p>
            <a:pPr rtl="0" fontAlgn="ctr">
              <a:spcBef>
                <a:spcPts val="0"/>
              </a:spcBef>
              <a:spcAft>
                <a:spcPts val="0"/>
              </a:spcAft>
              <a:buFont typeface="Arial" panose="020B0604020202020204" pitchFamily="34" charset="0"/>
              <a:buChar char="•"/>
            </a:pPr>
            <a:r>
              <a:rPr lang="en-IE" sz="1100" dirty="0">
                <a:effectLst/>
                <a:latin typeface="Calibri" panose="020F0502020204030204" pitchFamily="34" charset="0"/>
              </a:rPr>
              <a:t> New Data Access options: </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rPr>
              <a:t>Shortcuts</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rPr>
              <a:t>Database mirroring </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rPr>
              <a:t>Seamless access to Dataverse and M365 </a:t>
            </a:r>
          </a:p>
          <a:p>
            <a:endParaRPr lang="en-IE" dirty="0"/>
          </a:p>
        </p:txBody>
      </p:sp>
      <p:sp>
        <p:nvSpPr>
          <p:cNvPr id="4" name="Slide Number Placeholder 3"/>
          <p:cNvSpPr>
            <a:spLocks noGrp="1"/>
          </p:cNvSpPr>
          <p:nvPr>
            <p:ph type="sldNum" sz="quarter" idx="5"/>
          </p:nvPr>
        </p:nvSpPr>
        <p:spPr/>
        <p:txBody>
          <a:bodyPr/>
          <a:lstStyle/>
          <a:p>
            <a:fld id="{EDCEDD64-013B-427D-BF38-B053A5DBFCB1}" type="slidenum">
              <a:rPr lang="en-IE" smtClean="0"/>
              <a:t>9</a:t>
            </a:fld>
            <a:endParaRPr lang="en-IE"/>
          </a:p>
        </p:txBody>
      </p:sp>
    </p:spTree>
    <p:extLst>
      <p:ext uri="{BB962C8B-B14F-4D97-AF65-F5344CB8AC3E}">
        <p14:creationId xmlns:p14="http://schemas.microsoft.com/office/powerpoint/2010/main" val="3709982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shot">
    <p:bg>
      <p:bgPr>
        <a:solidFill>
          <a:srgbClr val="FEF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83552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Agenda slide">
    <p:bg>
      <p:bgPr>
        <a:solidFill>
          <a:srgbClr val="FDFDFD"/>
        </a:solidFill>
        <a:effectLst/>
      </p:bgPr>
    </p:bg>
    <p:spTree>
      <p:nvGrpSpPr>
        <p:cNvPr id="1" name=""/>
        <p:cNvGrpSpPr/>
        <p:nvPr/>
      </p:nvGrpSpPr>
      <p:grpSpPr>
        <a:xfrm>
          <a:off x="0" y="0"/>
          <a:ext cx="0" cy="0"/>
          <a:chOff x="0" y="0"/>
          <a:chExt cx="0" cy="0"/>
        </a:xfrm>
      </p:grpSpPr>
      <p:pic>
        <p:nvPicPr>
          <p:cNvPr id="11" name="Picture 10" descr="Shape&#10;&#10;Description automatically generated">
            <a:extLst>
              <a:ext uri="{FF2B5EF4-FFF2-40B4-BE49-F238E27FC236}">
                <a16:creationId xmlns:a16="http://schemas.microsoft.com/office/drawing/2014/main" id="{CDB43AB4-7B8C-719C-BE05-5DF84B3CF2D1}"/>
              </a:ext>
            </a:extLst>
          </p:cNvPr>
          <p:cNvPicPr>
            <a:picLocks noChangeAspect="1"/>
          </p:cNvPicPr>
          <p:nvPr userDrawn="1"/>
        </p:nvPicPr>
        <p:blipFill rotWithShape="1">
          <a:blip r:embed="rId2"/>
          <a:srcRect l="7233" r="62340" b="691"/>
          <a:stretch/>
        </p:blipFill>
        <p:spPr>
          <a:xfrm rot="10800000">
            <a:off x="8933688" y="0"/>
            <a:ext cx="3258312" cy="6858000"/>
          </a:xfrm>
          <a:prstGeom prst="rect">
            <a:avLst/>
          </a:prstGeom>
        </p:spPr>
      </p:pic>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6276213"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6276213"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25" name="Text Placeholder 24">
            <a:extLst>
              <a:ext uri="{FF2B5EF4-FFF2-40B4-BE49-F238E27FC236}">
                <a16:creationId xmlns:a16="http://schemas.microsoft.com/office/drawing/2014/main" id="{B3C6EEC4-B06F-EDB8-6122-71F573B2A1D4}"/>
              </a:ext>
            </a:extLst>
          </p:cNvPr>
          <p:cNvSpPr>
            <a:spLocks noGrp="1"/>
          </p:cNvSpPr>
          <p:nvPr>
            <p:ph type="body" sz="quarter" idx="23" hasCustomPrompt="1"/>
          </p:nvPr>
        </p:nvSpPr>
        <p:spPr>
          <a:xfrm>
            <a:off x="635035" y="647231"/>
            <a:ext cx="1803365" cy="33855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Agenda</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6338881"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6273394"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6273394"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6336062"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3267660"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3267660"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3330328"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3267660"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3267660"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3330328"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3267660"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3267660"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3330328"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3267660" y="4836956"/>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3267660" y="5265404"/>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3330328" y="520781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6270575"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6270575"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6333243"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Tree>
    <p:extLst>
      <p:ext uri="{BB962C8B-B14F-4D97-AF65-F5344CB8AC3E}">
        <p14:creationId xmlns:p14="http://schemas.microsoft.com/office/powerpoint/2010/main" val="3713149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3241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shot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p:nvPr>
        </p:nvSpPr>
        <p:spPr>
          <a:xfrm>
            <a:off x="588263" y="585788"/>
            <a:ext cx="3182027" cy="3118624"/>
          </a:xfrm>
        </p:spPr>
        <p:txBody>
          <a:bodyPr anchor="t">
            <a:noAutofit/>
          </a:bodyPr>
          <a:lstStyle>
            <a:lvl1pPr>
              <a:defRPr>
                <a:solidFill>
                  <a:schemeClr val="bg2"/>
                </a:solidFill>
              </a:defRPr>
            </a:lvl1pPr>
          </a:lstStyle>
          <a:p>
            <a:endParaRPr lang="en-US" dirty="0"/>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5524500"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5524499"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5524599"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5524598"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5524599"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5524598"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pic>
        <p:nvPicPr>
          <p:cNvPr id="7" name="Picture 6" descr="Background pattern&#10;&#10;Description automatically generated">
            <a:extLst>
              <a:ext uri="{FF2B5EF4-FFF2-40B4-BE49-F238E27FC236}">
                <a16:creationId xmlns:a16="http://schemas.microsoft.com/office/drawing/2014/main" id="{35F1A2FB-52C7-514B-29DB-A62250BC6596}"/>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225405819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30" pos="2376">
          <p15:clr>
            <a:srgbClr val="5ACBF0"/>
          </p15:clr>
        </p15:guide>
        <p15:guide id="31" pos="3120">
          <p15:clr>
            <a:srgbClr val="5ACBF0"/>
          </p15:clr>
        </p15:guide>
        <p15:guide id="32" pos="5473">
          <p15:clr>
            <a:srgbClr val="FBAE40"/>
          </p15:clr>
        </p15:guide>
        <p15:guide id="33" pos="3480">
          <p15:clr>
            <a:srgbClr val="9FCC3B"/>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12856809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Text">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6D893611-BD85-480C-3307-88C22046EE14}"/>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2" name="Title 1">
            <a:extLst>
              <a:ext uri="{FF2B5EF4-FFF2-40B4-BE49-F238E27FC236}">
                <a16:creationId xmlns:a16="http://schemas.microsoft.com/office/drawing/2014/main" id="{9BE14B64-BED5-27DA-763A-C408D5CFAD91}"/>
              </a:ext>
            </a:extLst>
          </p:cNvPr>
          <p:cNvSpPr>
            <a:spLocks noGrp="1"/>
          </p:cNvSpPr>
          <p:nvPr>
            <p:ph type="title"/>
          </p:nvPr>
        </p:nvSpPr>
        <p:spPr>
          <a:xfrm>
            <a:off x="586740" y="518159"/>
            <a:ext cx="11018520" cy="553998"/>
          </a:xfrm>
        </p:spPr>
        <p:txBody>
          <a:bodyPr/>
          <a:lstStyle>
            <a:lvl1pPr algn="ctr">
              <a:defRPr/>
            </a:lvl1pPr>
          </a:lstStyle>
          <a:p>
            <a:r>
              <a:rPr lang="en-US" dirty="0"/>
              <a:t>Click to edit Master title style</a:t>
            </a:r>
            <a:endParaRPr lang="en-IE" dirty="0"/>
          </a:p>
        </p:txBody>
      </p:sp>
      <p:sp>
        <p:nvSpPr>
          <p:cNvPr id="4" name="TextBox 3">
            <a:extLst>
              <a:ext uri="{FF2B5EF4-FFF2-40B4-BE49-F238E27FC236}">
                <a16:creationId xmlns:a16="http://schemas.microsoft.com/office/drawing/2014/main" id="{70DA6618-077C-7030-6091-38630FB7657F}"/>
              </a:ext>
            </a:extLst>
          </p:cNvPr>
          <p:cNvSpPr txBox="1"/>
          <p:nvPr userDrawn="1"/>
        </p:nvSpPr>
        <p:spPr>
          <a:xfrm>
            <a:off x="582614" y="2729751"/>
            <a:ext cx="323031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rPr>
              <a:t>Text</a:t>
            </a:r>
          </a:p>
        </p:txBody>
      </p:sp>
      <p:cxnSp>
        <p:nvCxnSpPr>
          <p:cNvPr id="6" name="Straight Connector 5">
            <a:extLst>
              <a:ext uri="{FF2B5EF4-FFF2-40B4-BE49-F238E27FC236}">
                <a16:creationId xmlns:a16="http://schemas.microsoft.com/office/drawing/2014/main" id="{587CACC7-307C-9E4A-0599-4A15D90046B9}"/>
              </a:ext>
            </a:extLst>
          </p:cNvPr>
          <p:cNvCxnSpPr>
            <a:cxnSpLocks/>
          </p:cNvCxnSpPr>
          <p:nvPr userDrawn="1"/>
        </p:nvCxnSpPr>
        <p:spPr>
          <a:xfrm>
            <a:off x="647929" y="2586044"/>
            <a:ext cx="3226253" cy="0"/>
          </a:xfrm>
          <a:prstGeom prst="line">
            <a:avLst/>
          </a:prstGeom>
          <a:noFill/>
          <a:ln w="9525" cap="flat" cmpd="sng" algn="ctr">
            <a:solidFill>
              <a:srgbClr val="FFFFFF">
                <a:lumMod val="85000"/>
              </a:srgbClr>
            </a:solidFill>
            <a:prstDash val="solid"/>
            <a:headEnd type="none" w="lg" len="med"/>
            <a:tailEnd type="none" w="lg" len="med"/>
          </a:ln>
          <a:effectLst/>
        </p:spPr>
      </p:cxnSp>
      <p:sp>
        <p:nvSpPr>
          <p:cNvPr id="5" name="TextBox 4">
            <a:extLst>
              <a:ext uri="{FF2B5EF4-FFF2-40B4-BE49-F238E27FC236}">
                <a16:creationId xmlns:a16="http://schemas.microsoft.com/office/drawing/2014/main" id="{20E72290-E585-5A05-D228-C616B642AB1C}"/>
              </a:ext>
            </a:extLst>
          </p:cNvPr>
          <p:cNvSpPr txBox="1"/>
          <p:nvPr userDrawn="1"/>
        </p:nvSpPr>
        <p:spPr>
          <a:xfrm>
            <a:off x="582614" y="1734451"/>
            <a:ext cx="3291568" cy="400110"/>
          </a:xfrm>
          <a:prstGeom prst="rect">
            <a:avLst/>
          </a:prstGeom>
          <a:noFill/>
        </p:spPr>
        <p:txBody>
          <a:bodyPr wrap="square" rtlCol="0">
            <a:spAutoFit/>
          </a:bodyPr>
          <a:lstStyle/>
          <a:p>
            <a:pPr defTabSz="914400">
              <a:defRPr/>
            </a:pPr>
            <a:r>
              <a:rPr lang="en-US" sz="2000" dirty="0" err="1">
                <a:solidFill>
                  <a:srgbClr val="0078D4"/>
                </a:solidFill>
                <a:latin typeface="Segoe UI Semibold"/>
              </a:rPr>
              <a:t>SubTitle</a:t>
            </a:r>
            <a:endParaRPr lang="en-US" sz="2000" dirty="0">
              <a:solidFill>
                <a:srgbClr val="0078D4"/>
              </a:solidFill>
              <a:latin typeface="Segoe UI Semibold"/>
            </a:endParaRPr>
          </a:p>
        </p:txBody>
      </p:sp>
    </p:spTree>
    <p:extLst>
      <p:ext uri="{BB962C8B-B14F-4D97-AF65-F5344CB8AC3E}">
        <p14:creationId xmlns:p14="http://schemas.microsoft.com/office/powerpoint/2010/main" val="3914811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292099"/>
            <a:ext cx="11604625" cy="6272214"/>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Tree>
    <p:extLst>
      <p:ext uri="{BB962C8B-B14F-4D97-AF65-F5344CB8AC3E}">
        <p14:creationId xmlns:p14="http://schemas.microsoft.com/office/powerpoint/2010/main" val="41174915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1010265"/>
            <a:ext cx="11604625" cy="5554048"/>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Tree>
    <p:extLst>
      <p:ext uri="{BB962C8B-B14F-4D97-AF65-F5344CB8AC3E}">
        <p14:creationId xmlns:p14="http://schemas.microsoft.com/office/powerpoint/2010/main" val="9525239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reenshot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
        <p:nvSpPr>
          <p:cNvPr id="6" name="Picture Placeholder 5">
            <a:extLst>
              <a:ext uri="{FF2B5EF4-FFF2-40B4-BE49-F238E27FC236}">
                <a16:creationId xmlns:a16="http://schemas.microsoft.com/office/drawing/2014/main" id="{41755C41-B570-F939-9D61-4B4C162C2AA2}"/>
              </a:ext>
            </a:extLst>
          </p:cNvPr>
          <p:cNvSpPr>
            <a:spLocks noGrp="1"/>
          </p:cNvSpPr>
          <p:nvPr>
            <p:ph type="pic" sz="quarter" idx="12"/>
          </p:nvPr>
        </p:nvSpPr>
        <p:spPr>
          <a:xfrm>
            <a:off x="293688" y="860093"/>
            <a:ext cx="11604625" cy="5711234"/>
          </a:xfrm>
          <a:ln>
            <a:solidFill>
              <a:srgbClr val="D2D2D2"/>
            </a:solidFill>
          </a:ln>
          <a:effectLst>
            <a:outerShdw blurRad="50800" dist="38100" dir="2700000" algn="tl" rotWithShape="0">
              <a:prstClr val="black">
                <a:alpha val="40000"/>
              </a:prstClr>
            </a:outerShdw>
          </a:effectLst>
        </p:spPr>
        <p:txBody>
          <a:bodyPr vert="horz" wrap="square" lIns="0" tIns="0" rIns="0" bIns="0" rtlCol="0">
            <a:spAutoFit/>
          </a:bodyPr>
          <a:lstStyle>
            <a:lvl1pPr algn="ctr">
              <a:defRPr lang="en-US"/>
            </a:lvl1pPr>
          </a:lstStyle>
          <a:p>
            <a:pPr lvl="0"/>
            <a:endParaRPr lang="en-US"/>
          </a:p>
        </p:txBody>
      </p:sp>
    </p:spTree>
    <p:extLst>
      <p:ext uri="{BB962C8B-B14F-4D97-AF65-F5344CB8AC3E}">
        <p14:creationId xmlns:p14="http://schemas.microsoft.com/office/powerpoint/2010/main" val="23516596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 logo">
    <p:bg>
      <p:bgPr>
        <a:solidFill>
          <a:srgbClr val="000000"/>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048C3FC-34AD-17F7-0924-ACEE088E2A3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1016"/>
          <a:stretch/>
        </p:blipFill>
        <p:spPr>
          <a:xfrm>
            <a:off x="4505891" y="3024187"/>
            <a:ext cx="3180218" cy="809625"/>
          </a:xfrm>
          <a:prstGeom prst="rect">
            <a:avLst/>
          </a:prstGeom>
        </p:spPr>
      </p:pic>
    </p:spTree>
    <p:extLst>
      <p:ext uri="{BB962C8B-B14F-4D97-AF65-F5344CB8AC3E}">
        <p14:creationId xmlns:p14="http://schemas.microsoft.com/office/powerpoint/2010/main" val="34442859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B526-8E01-CB66-B211-F0C3A0A6E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3E90B2-09D8-C3A1-A114-2D20C6FEA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778D81-9C43-C6BE-9CE7-D147C3808BFE}"/>
              </a:ext>
            </a:extLst>
          </p:cNvPr>
          <p:cNvSpPr>
            <a:spLocks noGrp="1"/>
          </p:cNvSpPr>
          <p:nvPr>
            <p:ph type="dt" sz="half" idx="10"/>
          </p:nvPr>
        </p:nvSpPr>
        <p:spPr/>
        <p:txBody>
          <a:bodyPr/>
          <a:lstStyle/>
          <a:p>
            <a:fld id="{E7886C13-79A7-4B70-9273-2128DE104E75}" type="datetimeFigureOut">
              <a:rPr lang="en-US" smtClean="0"/>
              <a:t>11/22/2023</a:t>
            </a:fld>
            <a:endParaRPr lang="en-US"/>
          </a:p>
        </p:txBody>
      </p:sp>
      <p:sp>
        <p:nvSpPr>
          <p:cNvPr id="5" name="Footer Placeholder 4">
            <a:extLst>
              <a:ext uri="{FF2B5EF4-FFF2-40B4-BE49-F238E27FC236}">
                <a16:creationId xmlns:a16="http://schemas.microsoft.com/office/drawing/2014/main" id="{FCB37810-186E-7B46-0B61-266AB2928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3D418-2CC5-D3A2-C308-8E76D1B43E5A}"/>
              </a:ext>
            </a:extLst>
          </p:cNvPr>
          <p:cNvSpPr>
            <a:spLocks noGrp="1"/>
          </p:cNvSpPr>
          <p:nvPr>
            <p:ph type="sldNum" sz="quarter" idx="12"/>
          </p:nvPr>
        </p:nvSpPr>
        <p:spPr/>
        <p:txBody>
          <a:bodyPr/>
          <a:lstStyle/>
          <a:p>
            <a:fld id="{EE0AB990-07BD-4568-A9F9-432A10659ACB}" type="slidenum">
              <a:rPr lang="en-US" smtClean="0"/>
              <a:t>‹#›</a:t>
            </a:fld>
            <a:endParaRPr lang="en-US"/>
          </a:p>
        </p:txBody>
      </p:sp>
    </p:spTree>
    <p:extLst>
      <p:ext uri="{BB962C8B-B14F-4D97-AF65-F5344CB8AC3E}">
        <p14:creationId xmlns:p14="http://schemas.microsoft.com/office/powerpoint/2010/main" val="131455632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2256">
          <p15:clr>
            <a:srgbClr val="FBAE40"/>
          </p15:clr>
        </p15:guide>
        <p15:guide id="3" pos="3840">
          <p15:clr>
            <a:srgbClr val="FBAE40"/>
          </p15:clr>
        </p15:guide>
        <p15:guide id="4" orient="horz" pos="374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8580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2" r:id="rId4"/>
    <p:sldLayoutId id="2147483664" r:id="rId5"/>
    <p:sldLayoutId id="2147483665" r:id="rId6"/>
    <p:sldLayoutId id="2147483666" r:id="rId7"/>
    <p:sldLayoutId id="2147483667" r:id="rId8"/>
    <p:sldLayoutId id="2147483668" r:id="rId9"/>
    <p:sldLayoutId id="2147483669" r:id="rId10"/>
    <p:sldLayoutId id="214748367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00">
          <p15:clr>
            <a:srgbClr val="5ACBF0"/>
          </p15:clr>
        </p15:guide>
        <p15:guide id="32" pos="3840">
          <p15:clr>
            <a:srgbClr val="F26B43"/>
          </p15:clr>
        </p15:guide>
        <p15:guide id="33"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hemeOverride" Target="../theme/themeOverride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svg"/><Relationship Id="rId18" Type="http://schemas.openxmlformats.org/officeDocument/2006/relationships/image" Target="../media/image36.jpeg"/><Relationship Id="rId3" Type="http://schemas.openxmlformats.org/officeDocument/2006/relationships/image" Target="../media/image21.png"/><Relationship Id="rId21" Type="http://schemas.openxmlformats.org/officeDocument/2006/relationships/image" Target="../media/image39.jpe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jpeg"/><Relationship Id="rId2" Type="http://schemas.openxmlformats.org/officeDocument/2006/relationships/notesSlide" Target="../notesSlides/notesSlide10.xml"/><Relationship Id="rId16" Type="http://schemas.openxmlformats.org/officeDocument/2006/relationships/image" Target="../media/image34.png"/><Relationship Id="rId20" Type="http://schemas.openxmlformats.org/officeDocument/2006/relationships/image" Target="../media/image38.jpeg"/><Relationship Id="rId1" Type="http://schemas.openxmlformats.org/officeDocument/2006/relationships/slideLayout" Target="../slideLayouts/slideLayout3.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svg"/><Relationship Id="rId23" Type="http://schemas.openxmlformats.org/officeDocument/2006/relationships/image" Target="../media/image41.svg"/><Relationship Id="rId10" Type="http://schemas.openxmlformats.org/officeDocument/2006/relationships/image" Target="../media/image28.svg"/><Relationship Id="rId19" Type="http://schemas.openxmlformats.org/officeDocument/2006/relationships/image" Target="../media/image37.jpe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learn.microsoft.com/en-us/power-bi/enterprise/directlake-overview"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hyperlink" Target="https://learn.microsoft.com/en-us/azure/cost-management-billing/reservations/fabric-capacity" TargetMode="External"/><Relationship Id="rId4" Type="http://schemas.openxmlformats.org/officeDocument/2006/relationships/hyperlink" Target="https://azure.microsoft.com/en-us/pricing/details/microsoft-fabric/"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power-bi/enterprise/directlake-overview"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hyperlink" Target="https://powerbi.microsoft.com/en-us/pricing/#pricing-detail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o.microsoft.com/fwlink/?linkid=2219875"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aka.ms/FabricLicensing"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aka.ms/FabricRoadmap"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18" Type="http://schemas.openxmlformats.org/officeDocument/2006/relationships/image" Target="../media/image65.svg"/><Relationship Id="rId3" Type="http://schemas.openxmlformats.org/officeDocument/2006/relationships/image" Target="../media/image51.png"/><Relationship Id="rId21" Type="http://schemas.openxmlformats.org/officeDocument/2006/relationships/image" Target="../media/image66.pn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27.png"/><Relationship Id="rId2" Type="http://schemas.openxmlformats.org/officeDocument/2006/relationships/notesSlide" Target="../notesSlides/notesSlide24.xml"/><Relationship Id="rId16" Type="http://schemas.openxmlformats.org/officeDocument/2006/relationships/image" Target="../media/image64.svg"/><Relationship Id="rId20" Type="http://schemas.openxmlformats.org/officeDocument/2006/relationships/image" Target="../media/image41.svg"/><Relationship Id="rId1" Type="http://schemas.openxmlformats.org/officeDocument/2006/relationships/slideLayout" Target="../slideLayouts/slideLayout3.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svg"/><Relationship Id="rId19" Type="http://schemas.openxmlformats.org/officeDocument/2006/relationships/image" Target="../media/image40.png"/><Relationship Id="rId4" Type="http://schemas.openxmlformats.org/officeDocument/2006/relationships/image" Target="../media/image52.svg"/><Relationship Id="rId9" Type="http://schemas.openxmlformats.org/officeDocument/2006/relationships/image" Target="../media/image57.png"/><Relationship Id="rId14" Type="http://schemas.openxmlformats.org/officeDocument/2006/relationships/image" Target="../media/image62.svg"/><Relationship Id="rId22" Type="http://schemas.openxmlformats.org/officeDocument/2006/relationships/image" Target="../media/image67.svg"/></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fabric/data-activator/data-activator-introduction"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learn.microsoft.com/en-us/azure/synapse-analytics/synapse-link/sql-synapse-link-overview"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emf"/><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49DBB29-B933-EE3E-082C-3F8D8D33B7B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Box 1">
            <a:extLst>
              <a:ext uri="{FF2B5EF4-FFF2-40B4-BE49-F238E27FC236}">
                <a16:creationId xmlns:a16="http://schemas.microsoft.com/office/drawing/2014/main" id="{E2B3EC10-28A2-5250-5384-C2F7094C36F9}"/>
              </a:ext>
            </a:extLst>
          </p:cNvPr>
          <p:cNvSpPr txBox="1">
            <a:spLocks/>
          </p:cNvSpPr>
          <p:nvPr/>
        </p:nvSpPr>
        <p:spPr>
          <a:xfrm>
            <a:off x="586640" y="2868590"/>
            <a:ext cx="6461313" cy="782265"/>
          </a:xfrm>
          <a:prstGeom prst="rect">
            <a:avLst/>
          </a:prstGeom>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3800" b="1" i="0" u="none" strike="noStrike" kern="1200" cap="none" spc="0" normalizeH="0" baseline="0" noProof="0" dirty="0">
                <a:ln>
                  <a:noFill/>
                </a:ln>
                <a:solidFill>
                  <a:srgbClr val="2E2F2E"/>
                </a:solidFill>
                <a:effectLst/>
                <a:uLnTx/>
                <a:uFillTx/>
                <a:latin typeface="Segoe UI Semibold" panose="020B0702040204020203" pitchFamily="34" charset="0"/>
                <a:ea typeface="+mn-ea"/>
                <a:cs typeface="Segoe UI Semibold" panose="020B0702040204020203" pitchFamily="34" charset="0"/>
              </a:rPr>
              <a:t>Introducing Microsoft Fabric</a:t>
            </a:r>
            <a:endParaRPr kumimoji="0" lang="en-US" sz="2200" b="0" i="0" u="none" strike="noStrike" kern="1200" cap="none" spc="0" normalizeH="0" baseline="0" noProof="0" dirty="0">
              <a:ln>
                <a:noFill/>
              </a:ln>
              <a:solidFill>
                <a:srgbClr val="1F937E"/>
              </a:solidFill>
              <a:effectLst/>
              <a:uLnTx/>
              <a:uFillTx/>
              <a:latin typeface="Segoe UI Light" panose="020B0502040204020203" pitchFamily="34" charset="0"/>
              <a:ea typeface="+mn-ea"/>
              <a:cs typeface="Segoe UI Light" panose="020B0502040204020203" pitchFamily="34" charset="0"/>
            </a:endParaRPr>
          </a:p>
        </p:txBody>
      </p:sp>
      <p:pic>
        <p:nvPicPr>
          <p:cNvPr id="3" name="Graphic 2">
            <a:extLst>
              <a:ext uri="{FF2B5EF4-FFF2-40B4-BE49-F238E27FC236}">
                <a16:creationId xmlns:a16="http://schemas.microsoft.com/office/drawing/2014/main" id="{C32B11BD-444A-539C-A8A3-B36B83C8C83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30345"/>
          <a:stretch/>
        </p:blipFill>
        <p:spPr>
          <a:xfrm>
            <a:off x="456081" y="454660"/>
            <a:ext cx="1403675" cy="353904"/>
          </a:xfrm>
          <a:prstGeom prst="rect">
            <a:avLst/>
          </a:prstGeom>
        </p:spPr>
      </p:pic>
    </p:spTree>
    <p:extLst>
      <p:ext uri="{BB962C8B-B14F-4D97-AF65-F5344CB8AC3E}">
        <p14:creationId xmlns:p14="http://schemas.microsoft.com/office/powerpoint/2010/main" val="281599021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4C4E41C-4249-D10D-60DB-BA8F98A3063F}"/>
              </a:ext>
              <a:ext uri="{C183D7F6-B498-43B3-948B-1728B52AA6E4}">
                <adec:decorative xmlns:adec="http://schemas.microsoft.com/office/drawing/2017/decorative" val="1"/>
              </a:ext>
            </a:extLst>
          </p:cNvPr>
          <p:cNvSpPr/>
          <p:nvPr/>
        </p:nvSpPr>
        <p:spPr bwMode="auto">
          <a:xfrm>
            <a:off x="3419831"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67AE0896-3116-EF9C-2E99-2987027EDCFF}"/>
              </a:ext>
              <a:ext uri="{C183D7F6-B498-43B3-948B-1728B52AA6E4}">
                <adec:decorative xmlns:adec="http://schemas.microsoft.com/office/drawing/2017/decorative" val="1"/>
              </a:ext>
            </a:extLst>
          </p:cNvPr>
          <p:cNvSpPr/>
          <p:nvPr/>
        </p:nvSpPr>
        <p:spPr bwMode="auto">
          <a:xfrm>
            <a:off x="6264527"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C8F520E9-9721-8FCB-9642-438BED65A2ED}"/>
              </a:ext>
              <a:ext uri="{C183D7F6-B498-43B3-948B-1728B52AA6E4}">
                <adec:decorative xmlns:adec="http://schemas.microsoft.com/office/drawing/2017/decorative" val="1"/>
              </a:ext>
            </a:extLst>
          </p:cNvPr>
          <p:cNvSpPr/>
          <p:nvPr/>
        </p:nvSpPr>
        <p:spPr bwMode="auto">
          <a:xfrm>
            <a:off x="9039835"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121531C5-8573-4258-23E4-DB500D5033BE}"/>
              </a:ext>
            </a:extLst>
          </p:cNvPr>
          <p:cNvSpPr txBox="1">
            <a:spLocks/>
          </p:cNvSpPr>
          <p:nvPr/>
        </p:nvSpPr>
        <p:spPr>
          <a:xfrm>
            <a:off x="3516673"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Quickly tune a custom model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integrating a model built and trained in Azure ML in a Spark notebook</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Work faster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user your preferred data science frameworks, languages, and tools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Bypass engineering dependencies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 your preferred no-code ML Ops to deploy and operate models in production</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Tap into proven-at-scale models and services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to accelerate your AI differentiation (AOAI, Cognitive Services, ONNX integration, etc).</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endParaRPr>
          </a:p>
        </p:txBody>
      </p:sp>
      <p:sp>
        <p:nvSpPr>
          <p:cNvPr id="6" name="Text Placeholder 4">
            <a:extLst>
              <a:ext uri="{FF2B5EF4-FFF2-40B4-BE49-F238E27FC236}">
                <a16:creationId xmlns:a16="http://schemas.microsoft.com/office/drawing/2014/main" id="{59217126-D47C-8219-86B6-8C7EEC602C64}"/>
              </a:ext>
            </a:extLst>
          </p:cNvPr>
          <p:cNvSpPr txBox="1">
            <a:spLocks/>
          </p:cNvSpPr>
          <p:nvPr/>
        </p:nvSpPr>
        <p:spPr>
          <a:xfrm>
            <a:off x="6359361"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Avoid slow, progress-stagnating data wrangling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seamlessly triggering a workflow that can unlock data engineering tools and capabilities quickly.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Accelerate your work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visual and SQL based tools for self-serve data transformations and modeling as well as self-serve tools for reporting, dashboards, and data visualizations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Turn data into impact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industry-leading BI tools and integration with the apps your people use everyday like Microsoft 365</a:t>
            </a:r>
          </a:p>
        </p:txBody>
      </p:sp>
      <p:sp>
        <p:nvSpPr>
          <p:cNvPr id="7" name="Text Placeholder 4">
            <a:extLst>
              <a:ext uri="{FF2B5EF4-FFF2-40B4-BE49-F238E27FC236}">
                <a16:creationId xmlns:a16="http://schemas.microsoft.com/office/drawing/2014/main" id="{FD44ED01-E9C8-4E76-D454-1325B68AE147}"/>
              </a:ext>
            </a:extLst>
          </p:cNvPr>
          <p:cNvSpPr txBox="1">
            <a:spLocks/>
          </p:cNvSpPr>
          <p:nvPr/>
        </p:nvSpPr>
        <p:spPr>
          <a:xfrm>
            <a:off x="9184383"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 more data-driven decisions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actionable insights and intelligence in your preferred applications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access to all the data you need</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 without being overwhelmed by data ancillary to your role thanks to fine grain data access management controls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Act on data, at scale and in a timely manner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describing business conditions in a no-code experience to launch actions such as Email, Teams notifications, Power Automate flows and call into third party action systems.</a:t>
            </a:r>
          </a:p>
        </p:txBody>
      </p:sp>
      <p:sp>
        <p:nvSpPr>
          <p:cNvPr id="8" name="Rectangle: Rounded Corners 7">
            <a:extLst>
              <a:ext uri="{FF2B5EF4-FFF2-40B4-BE49-F238E27FC236}">
                <a16:creationId xmlns:a16="http://schemas.microsoft.com/office/drawing/2014/main" id="{E14D8AE3-1F55-5DDC-41A6-9112F0894649}"/>
              </a:ext>
              <a:ext uri="{C183D7F6-B498-43B3-948B-1728B52AA6E4}">
                <adec:decorative xmlns:adec="http://schemas.microsoft.com/office/drawing/2017/decorative" val="1"/>
              </a:ext>
            </a:extLst>
          </p:cNvPr>
          <p:cNvSpPr/>
          <p:nvPr/>
        </p:nvSpPr>
        <p:spPr bwMode="auto">
          <a:xfrm>
            <a:off x="538311" y="5552005"/>
            <a:ext cx="11071077" cy="956189"/>
          </a:xfrm>
          <a:prstGeom prst="roundRect">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AB090C0F-03DC-3EB8-CC72-6C17DA1185E9}"/>
              </a:ext>
              <a:ext uri="{C183D7F6-B498-43B3-948B-1728B52AA6E4}">
                <adec:decorative xmlns:adec="http://schemas.microsoft.com/office/drawing/2017/decorative" val="1"/>
              </a:ext>
            </a:extLst>
          </p:cNvPr>
          <p:cNvSpPr/>
          <p:nvPr/>
        </p:nvSpPr>
        <p:spPr bwMode="auto">
          <a:xfrm>
            <a:off x="584201"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51F4AA95-B050-98E5-A3AD-C1FE1C50749D}"/>
              </a:ext>
            </a:extLst>
          </p:cNvPr>
          <p:cNvSpPr txBox="1">
            <a:spLocks/>
          </p:cNvSpPr>
          <p:nvPr/>
        </p:nvSpPr>
        <p:spPr>
          <a:xfrm>
            <a:off x="584200" y="1028930"/>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Engineers</a:t>
            </a:r>
          </a:p>
        </p:txBody>
      </p:sp>
      <p:sp>
        <p:nvSpPr>
          <p:cNvPr id="11" name="Text Placeholder 4">
            <a:extLst>
              <a:ext uri="{FF2B5EF4-FFF2-40B4-BE49-F238E27FC236}">
                <a16:creationId xmlns:a16="http://schemas.microsoft.com/office/drawing/2014/main" id="{A810E6B3-68F5-7819-2846-0A59AB2BF8D9}"/>
              </a:ext>
            </a:extLst>
          </p:cNvPr>
          <p:cNvSpPr txBox="1">
            <a:spLocks/>
          </p:cNvSpPr>
          <p:nvPr/>
        </p:nvSpPr>
        <p:spPr>
          <a:xfrm>
            <a:off x="691209"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rgbClr val="000000"/>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rgbClr val="000000"/>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rgbClr val="000000"/>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rgbClr val="000000"/>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Execute faster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spin up a Spark VM cluster in seconds, or configure with familiar experiences like Git DevOps pipelines for data engineering artifacts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Streamline your work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 single platform to build and operate real-time analytics pipelines, data lakes, lake houses, warehouses, marts, and cubes using your preferred IDE, plug-ins, and tools.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Reduce costly data replication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and movement with the ability to produce base datasets that can serve data analysts and data scientists without needing to build pipelines</a:t>
            </a:r>
          </a:p>
        </p:txBody>
      </p:sp>
      <p:sp>
        <p:nvSpPr>
          <p:cNvPr id="12" name="Text Placeholder 4">
            <a:extLst>
              <a:ext uri="{FF2B5EF4-FFF2-40B4-BE49-F238E27FC236}">
                <a16:creationId xmlns:a16="http://schemas.microsoft.com/office/drawing/2014/main" id="{6421B5D9-C15E-1261-CF82-2D1AD6FE02F4}"/>
              </a:ext>
            </a:extLst>
          </p:cNvPr>
          <p:cNvSpPr txBox="1">
            <a:spLocks/>
          </p:cNvSpPr>
          <p:nvPr/>
        </p:nvSpPr>
        <p:spPr>
          <a:xfrm>
            <a:off x="691208" y="3916195"/>
            <a:ext cx="2334099"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3" name="Graphic 12">
            <a:extLst>
              <a:ext uri="{FF2B5EF4-FFF2-40B4-BE49-F238E27FC236}">
                <a16:creationId xmlns:a16="http://schemas.microsoft.com/office/drawing/2014/main" id="{56589A98-CBC8-F78D-C6E1-E2363A358C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1098" y="4706795"/>
            <a:ext cx="320040" cy="320040"/>
          </a:xfrm>
          <a:prstGeom prst="rect">
            <a:avLst/>
          </a:prstGeom>
        </p:spPr>
      </p:pic>
      <p:pic>
        <p:nvPicPr>
          <p:cNvPr id="14" name="Graphic 13">
            <a:extLst>
              <a:ext uri="{FF2B5EF4-FFF2-40B4-BE49-F238E27FC236}">
                <a16:creationId xmlns:a16="http://schemas.microsoft.com/office/drawing/2014/main" id="{26C75017-C23D-1D18-DAE1-AF18E3ECA9A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8810" y="4211226"/>
            <a:ext cx="274320" cy="274320"/>
          </a:xfrm>
          <a:prstGeom prst="rect">
            <a:avLst/>
          </a:prstGeom>
        </p:spPr>
      </p:pic>
      <p:pic>
        <p:nvPicPr>
          <p:cNvPr id="15" name="Graphic 14">
            <a:extLst>
              <a:ext uri="{FF2B5EF4-FFF2-40B4-BE49-F238E27FC236}">
                <a16:creationId xmlns:a16="http://schemas.microsoft.com/office/drawing/2014/main" id="{EBF8A2FD-1407-A590-F2CD-08F380EB2A4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5388" y="4211226"/>
            <a:ext cx="274320" cy="274320"/>
          </a:xfrm>
          <a:prstGeom prst="rect">
            <a:avLst/>
          </a:prstGeom>
        </p:spPr>
      </p:pic>
      <p:pic>
        <p:nvPicPr>
          <p:cNvPr id="16" name="Graphic 15">
            <a:extLst>
              <a:ext uri="{FF2B5EF4-FFF2-40B4-BE49-F238E27FC236}">
                <a16:creationId xmlns:a16="http://schemas.microsoft.com/office/drawing/2014/main" id="{4AF5591F-1BD4-1B9E-AF88-101BC15C3C9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7380" y="4737275"/>
            <a:ext cx="274320" cy="274320"/>
          </a:xfrm>
          <a:prstGeom prst="rect">
            <a:avLst/>
          </a:prstGeom>
        </p:spPr>
      </p:pic>
      <p:sp>
        <p:nvSpPr>
          <p:cNvPr id="17" name="Text Placeholder 7">
            <a:extLst>
              <a:ext uri="{FF2B5EF4-FFF2-40B4-BE49-F238E27FC236}">
                <a16:creationId xmlns:a16="http://schemas.microsoft.com/office/drawing/2014/main" id="{3C9F4343-BB99-5F6E-9200-DC0974FF143E}"/>
              </a:ext>
            </a:extLst>
          </p:cNvPr>
          <p:cNvSpPr txBox="1">
            <a:spLocks/>
          </p:cNvSpPr>
          <p:nvPr/>
        </p:nvSpPr>
        <p:spPr>
          <a:xfrm>
            <a:off x="3413125" y="1028930"/>
            <a:ext cx="2533650"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Scientists</a:t>
            </a:r>
          </a:p>
        </p:txBody>
      </p:sp>
      <p:sp>
        <p:nvSpPr>
          <p:cNvPr id="18" name="Text Placeholder 5">
            <a:extLst>
              <a:ext uri="{FF2B5EF4-FFF2-40B4-BE49-F238E27FC236}">
                <a16:creationId xmlns:a16="http://schemas.microsoft.com/office/drawing/2014/main" id="{0134D2FB-EE51-D224-C061-EDF50398C2F5}"/>
              </a:ext>
            </a:extLst>
          </p:cNvPr>
          <p:cNvSpPr txBox="1">
            <a:spLocks/>
          </p:cNvSpPr>
          <p:nvPr/>
        </p:nvSpPr>
        <p:spPr>
          <a:xfrm>
            <a:off x="3520133"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p:txBody>
      </p:sp>
      <p:pic>
        <p:nvPicPr>
          <p:cNvPr id="19" name="Picture 4">
            <a:extLst>
              <a:ext uri="{FF2B5EF4-FFF2-40B4-BE49-F238E27FC236}">
                <a16:creationId xmlns:a16="http://schemas.microsoft.com/office/drawing/2014/main" id="{E8D0DEEA-9622-B06F-1BF4-4F0B57893144}"/>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1751" y="4373346"/>
            <a:ext cx="274320" cy="295169"/>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a:extLst>
              <a:ext uri="{FF2B5EF4-FFF2-40B4-BE49-F238E27FC236}">
                <a16:creationId xmlns:a16="http://schemas.microsoft.com/office/drawing/2014/main" id="{DA08857F-6546-F361-DFB1-5018A8845FD8}"/>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52313" y="4360910"/>
            <a:ext cx="320040" cy="320040"/>
          </a:xfrm>
          <a:prstGeom prst="rect">
            <a:avLst/>
          </a:prstGeom>
        </p:spPr>
      </p:pic>
      <p:sp>
        <p:nvSpPr>
          <p:cNvPr id="21" name="Text Placeholder 8">
            <a:extLst>
              <a:ext uri="{FF2B5EF4-FFF2-40B4-BE49-F238E27FC236}">
                <a16:creationId xmlns:a16="http://schemas.microsoft.com/office/drawing/2014/main" id="{D2B67794-D0A6-FC08-7A8C-8662FCFD6BEE}"/>
              </a:ext>
            </a:extLst>
          </p:cNvPr>
          <p:cNvSpPr txBox="1">
            <a:spLocks/>
          </p:cNvSpPr>
          <p:nvPr/>
        </p:nvSpPr>
        <p:spPr>
          <a:xfrm>
            <a:off x="6244208" y="1028930"/>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Analysts</a:t>
            </a:r>
          </a:p>
        </p:txBody>
      </p:sp>
      <p:sp>
        <p:nvSpPr>
          <p:cNvPr id="22" name="Text Placeholder 9">
            <a:extLst>
              <a:ext uri="{FF2B5EF4-FFF2-40B4-BE49-F238E27FC236}">
                <a16:creationId xmlns:a16="http://schemas.microsoft.com/office/drawing/2014/main" id="{EA0EC192-4E3E-CA6A-6DD2-5DA79BB3137E}"/>
              </a:ext>
            </a:extLst>
          </p:cNvPr>
          <p:cNvSpPr txBox="1">
            <a:spLocks/>
          </p:cNvSpPr>
          <p:nvPr/>
        </p:nvSpPr>
        <p:spPr>
          <a:xfrm>
            <a:off x="6351216"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23" name="Graphic 22">
            <a:extLst>
              <a:ext uri="{FF2B5EF4-FFF2-40B4-BE49-F238E27FC236}">
                <a16:creationId xmlns:a16="http://schemas.microsoft.com/office/drawing/2014/main" id="{A5413BDD-2C28-2AB8-2C53-222BB6FA60B6}"/>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22506" y="4383770"/>
            <a:ext cx="274320" cy="274320"/>
          </a:xfrm>
          <a:prstGeom prst="rect">
            <a:avLst/>
          </a:prstGeom>
        </p:spPr>
      </p:pic>
      <p:sp>
        <p:nvSpPr>
          <p:cNvPr id="24" name="Text Placeholder 10">
            <a:extLst>
              <a:ext uri="{FF2B5EF4-FFF2-40B4-BE49-F238E27FC236}">
                <a16:creationId xmlns:a16="http://schemas.microsoft.com/office/drawing/2014/main" id="{B57C2BB0-9FC4-88FC-194D-7EB4798D48C9}"/>
              </a:ext>
            </a:extLst>
          </p:cNvPr>
          <p:cNvSpPr txBox="1">
            <a:spLocks/>
          </p:cNvSpPr>
          <p:nvPr/>
        </p:nvSpPr>
        <p:spPr>
          <a:xfrm>
            <a:off x="9073133" y="1028930"/>
            <a:ext cx="2533650"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Citizens</a:t>
            </a:r>
          </a:p>
        </p:txBody>
      </p:sp>
      <p:sp>
        <p:nvSpPr>
          <p:cNvPr id="25" name="Text Placeholder 11">
            <a:extLst>
              <a:ext uri="{FF2B5EF4-FFF2-40B4-BE49-F238E27FC236}">
                <a16:creationId xmlns:a16="http://schemas.microsoft.com/office/drawing/2014/main" id="{75A45138-2A63-9726-A01A-37B8C3B62FC1}"/>
              </a:ext>
            </a:extLst>
          </p:cNvPr>
          <p:cNvSpPr txBox="1">
            <a:spLocks/>
          </p:cNvSpPr>
          <p:nvPr/>
        </p:nvSpPr>
        <p:spPr>
          <a:xfrm>
            <a:off x="9180141"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26" name="Picture 25">
            <a:extLst>
              <a:ext uri="{FF2B5EF4-FFF2-40B4-BE49-F238E27FC236}">
                <a16:creationId xmlns:a16="http://schemas.microsoft.com/office/drawing/2014/main" id="{2637956D-6160-47A9-3D47-EB5DA96869C4}"/>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72891" y="4406371"/>
            <a:ext cx="274320" cy="3016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41">
            <a:extLst>
              <a:ext uri="{FF2B5EF4-FFF2-40B4-BE49-F238E27FC236}">
                <a16:creationId xmlns:a16="http://schemas.microsoft.com/office/drawing/2014/main" id="{F01A7824-DF2D-939F-2048-6110CDEE7A96}"/>
              </a:ext>
              <a:ext uri="{C183D7F6-B498-43B3-948B-1728B52AA6E4}">
                <adec:decorative xmlns:adec="http://schemas.microsoft.com/office/drawing/2017/decorative" val="1"/>
              </a:ext>
            </a:extLst>
          </p:cNvPr>
          <p:cNvCxnSpPr>
            <a:cxnSpLocks/>
          </p:cNvCxnSpPr>
          <p:nvPr/>
        </p:nvCxnSpPr>
        <p:spPr>
          <a:xfrm>
            <a:off x="2797623"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28" name="Straight Arrow Connector 41">
            <a:extLst>
              <a:ext uri="{FF2B5EF4-FFF2-40B4-BE49-F238E27FC236}">
                <a16:creationId xmlns:a16="http://schemas.microsoft.com/office/drawing/2014/main" id="{F7675729-787C-3138-57B9-AABC6FA0FE65}"/>
              </a:ext>
              <a:ext uri="{C183D7F6-B498-43B3-948B-1728B52AA6E4}">
                <adec:decorative xmlns:adec="http://schemas.microsoft.com/office/drawing/2017/decorative" val="1"/>
              </a:ext>
            </a:extLst>
          </p:cNvPr>
          <p:cNvCxnSpPr>
            <a:cxnSpLocks/>
          </p:cNvCxnSpPr>
          <p:nvPr/>
        </p:nvCxnSpPr>
        <p:spPr>
          <a:xfrm>
            <a:off x="5593080"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29" name="Straight Arrow Connector 42">
            <a:extLst>
              <a:ext uri="{FF2B5EF4-FFF2-40B4-BE49-F238E27FC236}">
                <a16:creationId xmlns:a16="http://schemas.microsoft.com/office/drawing/2014/main" id="{27D13440-A9BC-09C6-0B9F-E36E00A8ED60}"/>
              </a:ext>
              <a:ext uri="{C183D7F6-B498-43B3-948B-1728B52AA6E4}">
                <adec:decorative xmlns:adec="http://schemas.microsoft.com/office/drawing/2017/decorative" val="1"/>
              </a:ext>
            </a:extLst>
          </p:cNvPr>
          <p:cNvCxnSpPr>
            <a:cxnSpLocks/>
          </p:cNvCxnSpPr>
          <p:nvPr/>
        </p:nvCxnSpPr>
        <p:spPr>
          <a:xfrm>
            <a:off x="8455535"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30" name="Connector: Elbow 29">
            <a:extLst>
              <a:ext uri="{FF2B5EF4-FFF2-40B4-BE49-F238E27FC236}">
                <a16:creationId xmlns:a16="http://schemas.microsoft.com/office/drawing/2014/main" id="{31955ACC-0FAB-8016-9015-192BDAA1DF8B}"/>
              </a:ext>
              <a:ext uri="{C183D7F6-B498-43B3-948B-1728B52AA6E4}">
                <adec:decorative xmlns:adec="http://schemas.microsoft.com/office/drawing/2017/decorative" val="1"/>
              </a:ext>
            </a:extLst>
          </p:cNvPr>
          <p:cNvCxnSpPr>
            <a:cxnSpLocks/>
          </p:cNvCxnSpPr>
          <p:nvPr/>
        </p:nvCxnSpPr>
        <p:spPr>
          <a:xfrm rot="5400000" flipH="1" flipV="1">
            <a:off x="4874245" y="2511121"/>
            <a:ext cx="13941" cy="5541228"/>
          </a:xfrm>
          <a:prstGeom prst="bentConnector4">
            <a:avLst>
              <a:gd name="adj1" fmla="val -1326210"/>
              <a:gd name="adj2" fmla="val 99993"/>
            </a:avLst>
          </a:prstGeom>
          <a:noFill/>
          <a:ln w="28575" cap="rnd" cmpd="sng" algn="ctr">
            <a:solidFill>
              <a:srgbClr val="0078D3"/>
            </a:solidFill>
            <a:prstDash val="solid"/>
            <a:headEnd type="none" w="med" len="sm"/>
            <a:tailEnd type="arrow" w="med" len="med"/>
          </a:ln>
          <a:effectLst/>
        </p:spPr>
      </p:cxnSp>
      <p:sp>
        <p:nvSpPr>
          <p:cNvPr id="31" name="Rectangle 47">
            <a:extLst>
              <a:ext uri="{FF2B5EF4-FFF2-40B4-BE49-F238E27FC236}">
                <a16:creationId xmlns:a16="http://schemas.microsoft.com/office/drawing/2014/main" id="{176408B1-02D2-CC10-F813-EDE233CAB7A0}"/>
              </a:ext>
            </a:extLst>
          </p:cNvPr>
          <p:cNvSpPr/>
          <p:nvPr/>
        </p:nvSpPr>
        <p:spPr>
          <a:xfrm>
            <a:off x="2896176" y="3421414"/>
            <a:ext cx="731520" cy="548640"/>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data via warehouse or lakehouse </a:t>
            </a:r>
          </a:p>
        </p:txBody>
      </p:sp>
      <p:sp>
        <p:nvSpPr>
          <p:cNvPr id="32" name="Rectangle 48">
            <a:extLst>
              <a:ext uri="{FF2B5EF4-FFF2-40B4-BE49-F238E27FC236}">
                <a16:creationId xmlns:a16="http://schemas.microsoft.com/office/drawing/2014/main" id="{73D1E4F1-14B3-F013-0AE9-0BB40C021F79}"/>
              </a:ext>
            </a:extLst>
          </p:cNvPr>
          <p:cNvSpPr/>
          <p:nvPr/>
        </p:nvSpPr>
        <p:spPr>
          <a:xfrm>
            <a:off x="5697153" y="3421414"/>
            <a:ext cx="731520" cy="548640"/>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transformed data</a:t>
            </a:r>
          </a:p>
        </p:txBody>
      </p:sp>
      <p:sp>
        <p:nvSpPr>
          <p:cNvPr id="33" name="Rectangle 49">
            <a:extLst>
              <a:ext uri="{FF2B5EF4-FFF2-40B4-BE49-F238E27FC236}">
                <a16:creationId xmlns:a16="http://schemas.microsoft.com/office/drawing/2014/main" id="{EF5CF939-1628-FF91-4D61-99E280EF1E4C}"/>
              </a:ext>
            </a:extLst>
          </p:cNvPr>
          <p:cNvSpPr/>
          <p:nvPr/>
        </p:nvSpPr>
        <p:spPr>
          <a:xfrm>
            <a:off x="8544158" y="3421414"/>
            <a:ext cx="731520" cy="548640"/>
          </a:xfrm>
          <a:prstGeom prst="roundRect">
            <a:avLst>
              <a:gd name="adj" fmla="val 8080"/>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insights via embedding</a:t>
            </a:r>
          </a:p>
        </p:txBody>
      </p:sp>
      <p:sp>
        <p:nvSpPr>
          <p:cNvPr id="34" name="Rectangle 48">
            <a:extLst>
              <a:ext uri="{FF2B5EF4-FFF2-40B4-BE49-F238E27FC236}">
                <a16:creationId xmlns:a16="http://schemas.microsoft.com/office/drawing/2014/main" id="{29D61CFE-D272-D96E-9C90-D851973FDE0A}"/>
              </a:ext>
            </a:extLst>
          </p:cNvPr>
          <p:cNvSpPr/>
          <p:nvPr/>
        </p:nvSpPr>
        <p:spPr>
          <a:xfrm>
            <a:off x="3712677" y="5358943"/>
            <a:ext cx="2337076" cy="215445"/>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data via warehouse or lakehouse</a:t>
            </a:r>
          </a:p>
        </p:txBody>
      </p:sp>
      <p:sp>
        <p:nvSpPr>
          <p:cNvPr id="35" name="Oval 34">
            <a:extLst>
              <a:ext uri="{FF2B5EF4-FFF2-40B4-BE49-F238E27FC236}">
                <a16:creationId xmlns:a16="http://schemas.microsoft.com/office/drawing/2014/main" id="{23CF9CA1-2CAD-84AD-63F6-27A10621A3B6}"/>
              </a:ext>
              <a:ext uri="{C183D7F6-B498-43B3-948B-1728B52AA6E4}">
                <adec:decorative xmlns:adec="http://schemas.microsoft.com/office/drawing/2017/decorative" val="1"/>
              </a:ext>
            </a:extLst>
          </p:cNvPr>
          <p:cNvSpPr/>
          <p:nvPr/>
        </p:nvSpPr>
        <p:spPr bwMode="auto">
          <a:xfrm>
            <a:off x="1502625"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6" name="Oval 35">
            <a:extLst>
              <a:ext uri="{FF2B5EF4-FFF2-40B4-BE49-F238E27FC236}">
                <a16:creationId xmlns:a16="http://schemas.microsoft.com/office/drawing/2014/main" id="{799DC198-0085-25D5-7185-4953FBBB4178}"/>
              </a:ext>
              <a:ext uri="{C183D7F6-B498-43B3-948B-1728B52AA6E4}">
                <adec:decorative xmlns:adec="http://schemas.microsoft.com/office/drawing/2017/decorative" val="1"/>
              </a:ext>
            </a:extLst>
          </p:cNvPr>
          <p:cNvSpPr/>
          <p:nvPr/>
        </p:nvSpPr>
        <p:spPr bwMode="auto">
          <a:xfrm>
            <a:off x="4344492"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7" name="Oval 36">
            <a:extLst>
              <a:ext uri="{FF2B5EF4-FFF2-40B4-BE49-F238E27FC236}">
                <a16:creationId xmlns:a16="http://schemas.microsoft.com/office/drawing/2014/main" id="{7BE1DDB0-2CF0-57D4-6CED-0234952869B4}"/>
              </a:ext>
              <a:ext uri="{C183D7F6-B498-43B3-948B-1728B52AA6E4}">
                <adec:decorative xmlns:adec="http://schemas.microsoft.com/office/drawing/2017/decorative" val="1"/>
              </a:ext>
            </a:extLst>
          </p:cNvPr>
          <p:cNvSpPr/>
          <p:nvPr/>
        </p:nvSpPr>
        <p:spPr bwMode="auto">
          <a:xfrm>
            <a:off x="7151854"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8" name="Oval 37">
            <a:extLst>
              <a:ext uri="{FF2B5EF4-FFF2-40B4-BE49-F238E27FC236}">
                <a16:creationId xmlns:a16="http://schemas.microsoft.com/office/drawing/2014/main" id="{E9C475E0-B888-91B1-3D81-273D1518F8DF}"/>
              </a:ext>
              <a:ext uri="{C183D7F6-B498-43B3-948B-1728B52AA6E4}">
                <adec:decorative xmlns:adec="http://schemas.microsoft.com/office/drawing/2017/decorative" val="1"/>
              </a:ext>
            </a:extLst>
          </p:cNvPr>
          <p:cNvSpPr/>
          <p:nvPr/>
        </p:nvSpPr>
        <p:spPr bwMode="auto">
          <a:xfrm>
            <a:off x="9968756"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pic>
        <p:nvPicPr>
          <p:cNvPr id="39" name="Picture 38">
            <a:extLst>
              <a:ext uri="{FF2B5EF4-FFF2-40B4-BE49-F238E27FC236}">
                <a16:creationId xmlns:a16="http://schemas.microsoft.com/office/drawing/2014/main" id="{7D53028E-0932-28D5-0866-689DCB13EDFE}"/>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l="18212" t="14218" r="39503" b="57591"/>
          <a:stretch/>
        </p:blipFill>
        <p:spPr>
          <a:xfrm>
            <a:off x="7192804" y="357666"/>
            <a:ext cx="640080" cy="640080"/>
          </a:xfrm>
          <a:prstGeom prst="ellipse">
            <a:avLst/>
          </a:prstGeom>
        </p:spPr>
      </p:pic>
      <p:pic>
        <p:nvPicPr>
          <p:cNvPr id="40" name="Picture 39">
            <a:extLst>
              <a:ext uri="{FF2B5EF4-FFF2-40B4-BE49-F238E27FC236}">
                <a16:creationId xmlns:a16="http://schemas.microsoft.com/office/drawing/2014/main" id="{D9A56CB5-1749-B6AC-72C8-925FBA5F80BD}"/>
              </a:ext>
              <a:ext uri="{C183D7F6-B498-43B3-948B-1728B52AA6E4}">
                <adec:decorative xmlns:adec="http://schemas.microsoft.com/office/drawing/2017/decorative" val="1"/>
              </a:ext>
            </a:extLst>
          </p:cNvPr>
          <p:cNvPicPr>
            <a:picLocks noChangeAspect="1"/>
          </p:cNvPicPr>
          <p:nvPr/>
        </p:nvPicPr>
        <p:blipFill rotWithShape="1">
          <a:blip r:embed="rId18">
            <a:extLst>
              <a:ext uri="{28A0092B-C50C-407E-A947-70E740481C1C}">
                <a14:useLocalDpi xmlns:a14="http://schemas.microsoft.com/office/drawing/2010/main" val="0"/>
              </a:ext>
            </a:extLst>
          </a:blip>
          <a:srcRect l="34049" t="-1" r="24754" b="38212"/>
          <a:stretch/>
        </p:blipFill>
        <p:spPr>
          <a:xfrm>
            <a:off x="1543575" y="357666"/>
            <a:ext cx="640080" cy="640080"/>
          </a:xfrm>
          <a:prstGeom prst="ellipse">
            <a:avLst/>
          </a:prstGeom>
        </p:spPr>
      </p:pic>
      <p:pic>
        <p:nvPicPr>
          <p:cNvPr id="41" name="Picture 40">
            <a:extLst>
              <a:ext uri="{FF2B5EF4-FFF2-40B4-BE49-F238E27FC236}">
                <a16:creationId xmlns:a16="http://schemas.microsoft.com/office/drawing/2014/main" id="{030C0349-E8B7-0EB9-A0B7-DDDDCCBC7E9B}"/>
              </a:ext>
              <a:ext uri="{C183D7F6-B498-43B3-948B-1728B52AA6E4}">
                <adec:decorative xmlns:adec="http://schemas.microsoft.com/office/drawing/2017/decorative" val="1"/>
              </a:ext>
            </a:extLst>
          </p:cNvPr>
          <p:cNvPicPr>
            <a:picLocks noChangeAspect="1"/>
          </p:cNvPicPr>
          <p:nvPr/>
        </p:nvPicPr>
        <p:blipFill rotWithShape="1">
          <a:blip r:embed="rId19">
            <a:extLst>
              <a:ext uri="{28A0092B-C50C-407E-A947-70E740481C1C}">
                <a14:useLocalDpi xmlns:a14="http://schemas.microsoft.com/office/drawing/2010/main" val="0"/>
              </a:ext>
            </a:extLst>
          </a:blip>
          <a:srcRect l="13871" t="15531" r="30506" b="47385"/>
          <a:stretch/>
        </p:blipFill>
        <p:spPr>
          <a:xfrm>
            <a:off x="4385442" y="357666"/>
            <a:ext cx="640080" cy="640080"/>
          </a:xfrm>
          <a:prstGeom prst="ellipse">
            <a:avLst/>
          </a:prstGeom>
        </p:spPr>
      </p:pic>
      <p:pic>
        <p:nvPicPr>
          <p:cNvPr id="42" name="Picture 41">
            <a:extLst>
              <a:ext uri="{FF2B5EF4-FFF2-40B4-BE49-F238E27FC236}">
                <a16:creationId xmlns:a16="http://schemas.microsoft.com/office/drawing/2014/main" id="{B2D21533-E54A-8D3A-5945-C7C6ABDEA190}"/>
              </a:ext>
              <a:ext uri="{C183D7F6-B498-43B3-948B-1728B52AA6E4}">
                <adec:decorative xmlns:adec="http://schemas.microsoft.com/office/drawing/2017/decorative" val="1"/>
              </a:ext>
            </a:extLst>
          </p:cNvPr>
          <p:cNvPicPr>
            <a:picLocks noChangeAspect="1"/>
          </p:cNvPicPr>
          <p:nvPr/>
        </p:nvPicPr>
        <p:blipFill rotWithShape="1">
          <a:blip r:embed="rId20">
            <a:extLst>
              <a:ext uri="{28A0092B-C50C-407E-A947-70E740481C1C}">
                <a14:useLocalDpi xmlns:a14="http://schemas.microsoft.com/office/drawing/2010/main" val="0"/>
              </a:ext>
            </a:extLst>
          </a:blip>
          <a:srcRect l="21561" t="16547" r="28440" b="43996"/>
          <a:stretch/>
        </p:blipFill>
        <p:spPr>
          <a:xfrm>
            <a:off x="10009706" y="357666"/>
            <a:ext cx="640080" cy="640080"/>
          </a:xfrm>
          <a:prstGeom prst="ellipse">
            <a:avLst/>
          </a:prstGeom>
        </p:spPr>
      </p:pic>
      <p:sp>
        <p:nvSpPr>
          <p:cNvPr id="43" name="Text Placeholder 6">
            <a:extLst>
              <a:ext uri="{FF2B5EF4-FFF2-40B4-BE49-F238E27FC236}">
                <a16:creationId xmlns:a16="http://schemas.microsoft.com/office/drawing/2014/main" id="{4ECDBA51-59F7-C955-BB81-44ACEC317150}"/>
              </a:ext>
            </a:extLst>
          </p:cNvPr>
          <p:cNvSpPr txBox="1">
            <a:spLocks/>
          </p:cNvSpPr>
          <p:nvPr/>
        </p:nvSpPr>
        <p:spPr>
          <a:xfrm>
            <a:off x="1162208" y="5585478"/>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Stewards</a:t>
            </a:r>
          </a:p>
        </p:txBody>
      </p:sp>
      <p:sp>
        <p:nvSpPr>
          <p:cNvPr id="44" name="Oval 43">
            <a:extLst>
              <a:ext uri="{FF2B5EF4-FFF2-40B4-BE49-F238E27FC236}">
                <a16:creationId xmlns:a16="http://schemas.microsoft.com/office/drawing/2014/main" id="{977F4E02-D7F7-9FD0-5B2E-9854B4B334F2}"/>
              </a:ext>
              <a:ext uri="{C183D7F6-B498-43B3-948B-1728B52AA6E4}">
                <adec:decorative xmlns:adec="http://schemas.microsoft.com/office/drawing/2017/decorative" val="1"/>
              </a:ext>
            </a:extLst>
          </p:cNvPr>
          <p:cNvSpPr/>
          <p:nvPr/>
        </p:nvSpPr>
        <p:spPr bwMode="auto">
          <a:xfrm>
            <a:off x="370997" y="554570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pic>
        <p:nvPicPr>
          <p:cNvPr id="45" name="Picture 44">
            <a:extLst>
              <a:ext uri="{FF2B5EF4-FFF2-40B4-BE49-F238E27FC236}">
                <a16:creationId xmlns:a16="http://schemas.microsoft.com/office/drawing/2014/main" id="{43BC93BC-4D45-150E-9C64-5EDAE33E9FE4}"/>
              </a:ext>
              <a:ext uri="{C183D7F6-B498-43B3-948B-1728B52AA6E4}">
                <adec:decorative xmlns:adec="http://schemas.microsoft.com/office/drawing/2017/decorative" val="1"/>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411947" y="5586656"/>
            <a:ext cx="640080" cy="640080"/>
          </a:xfrm>
          <a:prstGeom prst="ellipse">
            <a:avLst/>
          </a:prstGeom>
        </p:spPr>
      </p:pic>
      <p:sp>
        <p:nvSpPr>
          <p:cNvPr id="46" name="Text Placeholder 4">
            <a:extLst>
              <a:ext uri="{FF2B5EF4-FFF2-40B4-BE49-F238E27FC236}">
                <a16:creationId xmlns:a16="http://schemas.microsoft.com/office/drawing/2014/main" id="{D74EFBE7-FFF3-2575-91FB-AEC438F9B917}"/>
              </a:ext>
            </a:extLst>
          </p:cNvPr>
          <p:cNvSpPr txBox="1">
            <a:spLocks/>
          </p:cNvSpPr>
          <p:nvPr/>
        </p:nvSpPr>
        <p:spPr>
          <a:xfrm>
            <a:off x="1150651" y="5834020"/>
            <a:ext cx="10361209" cy="553343"/>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visibility and control of costs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a unified consumption and cost model that provides evergreen spend optics on your end-to-end data estate</a:t>
            </a:r>
          </a:p>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Gain full visibility and governance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over your entire analytics estate from data sources and connections to your data lake, to users and their insights </a:t>
            </a:r>
            <a:endParaRPr kumimoji="0" lang="en-US" sz="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7" name="TextBox 46">
            <a:extLst>
              <a:ext uri="{FF2B5EF4-FFF2-40B4-BE49-F238E27FC236}">
                <a16:creationId xmlns:a16="http://schemas.microsoft.com/office/drawing/2014/main" id="{7ADD36F8-3605-937E-BEC6-C615237ACDE9}"/>
              </a:ext>
              <a:ext uri="{C183D7F6-B498-43B3-948B-1728B52AA6E4}">
                <adec:decorative xmlns:adec="http://schemas.microsoft.com/office/drawing/2017/decorative" val="1"/>
              </a:ext>
            </a:extLst>
          </p:cNvPr>
          <p:cNvSpPr txBox="1"/>
          <p:nvPr/>
        </p:nvSpPr>
        <p:spPr>
          <a:xfrm>
            <a:off x="818770" y="454216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Factory</a:t>
            </a:r>
          </a:p>
        </p:txBody>
      </p:sp>
      <p:sp>
        <p:nvSpPr>
          <p:cNvPr id="48" name="TextBox 47">
            <a:extLst>
              <a:ext uri="{FF2B5EF4-FFF2-40B4-BE49-F238E27FC236}">
                <a16:creationId xmlns:a16="http://schemas.microsoft.com/office/drawing/2014/main" id="{514FE2A6-BA32-1814-3295-371E69F2FAFE}"/>
              </a:ext>
              <a:ext uri="{C183D7F6-B498-43B3-948B-1728B52AA6E4}">
                <adec:decorative xmlns:adec="http://schemas.microsoft.com/office/drawing/2017/decorative" val="1"/>
              </a:ext>
            </a:extLst>
          </p:cNvPr>
          <p:cNvSpPr txBox="1"/>
          <p:nvPr/>
        </p:nvSpPr>
        <p:spPr>
          <a:xfrm>
            <a:off x="1985348" y="506821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Real-time Analytics</a:t>
            </a:r>
          </a:p>
        </p:txBody>
      </p:sp>
      <p:sp>
        <p:nvSpPr>
          <p:cNvPr id="49" name="TextBox 48">
            <a:extLst>
              <a:ext uri="{FF2B5EF4-FFF2-40B4-BE49-F238E27FC236}">
                <a16:creationId xmlns:a16="http://schemas.microsoft.com/office/drawing/2014/main" id="{A89D32C3-36C8-E5E1-F03C-D169681BA416}"/>
              </a:ext>
              <a:ext uri="{C183D7F6-B498-43B3-948B-1728B52AA6E4}">
                <adec:decorative xmlns:adec="http://schemas.microsoft.com/office/drawing/2017/decorative" val="1"/>
              </a:ext>
            </a:extLst>
          </p:cNvPr>
          <p:cNvSpPr txBox="1"/>
          <p:nvPr/>
        </p:nvSpPr>
        <p:spPr>
          <a:xfrm>
            <a:off x="1985348" y="452692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Warehouse</a:t>
            </a:r>
          </a:p>
        </p:txBody>
      </p:sp>
      <p:sp>
        <p:nvSpPr>
          <p:cNvPr id="50" name="TextBox 49">
            <a:extLst>
              <a:ext uri="{FF2B5EF4-FFF2-40B4-BE49-F238E27FC236}">
                <a16:creationId xmlns:a16="http://schemas.microsoft.com/office/drawing/2014/main" id="{41EB2576-DD29-88DE-7D30-DA0358E8AC62}"/>
              </a:ext>
              <a:ext uri="{C183D7F6-B498-43B3-948B-1728B52AA6E4}">
                <adec:decorative xmlns:adec="http://schemas.microsoft.com/office/drawing/2017/decorative" val="1"/>
              </a:ext>
            </a:extLst>
          </p:cNvPr>
          <p:cNvSpPr txBox="1"/>
          <p:nvPr/>
        </p:nvSpPr>
        <p:spPr>
          <a:xfrm>
            <a:off x="818770" y="506821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Engineering</a:t>
            </a:r>
          </a:p>
        </p:txBody>
      </p:sp>
      <p:sp>
        <p:nvSpPr>
          <p:cNvPr id="51" name="TextBox 50">
            <a:extLst>
              <a:ext uri="{FF2B5EF4-FFF2-40B4-BE49-F238E27FC236}">
                <a16:creationId xmlns:a16="http://schemas.microsoft.com/office/drawing/2014/main" id="{5D1E4185-8CD4-10B0-0DAF-699A0EF870D4}"/>
              </a:ext>
              <a:ext uri="{C183D7F6-B498-43B3-948B-1728B52AA6E4}">
                <adec:decorative xmlns:adec="http://schemas.microsoft.com/office/drawing/2017/decorative" val="1"/>
              </a:ext>
            </a:extLst>
          </p:cNvPr>
          <p:cNvSpPr txBox="1"/>
          <p:nvPr/>
        </p:nvSpPr>
        <p:spPr>
          <a:xfrm>
            <a:off x="9791931" y="4935579"/>
            <a:ext cx="640080" cy="91440"/>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dirty="0">
              <a:ln>
                <a:noFill/>
              </a:ln>
              <a:solidFill>
                <a:srgbClr val="2A446F"/>
              </a:solidFill>
              <a:effectLst/>
              <a:uLnTx/>
              <a:uFillTx/>
            </a:endParaRPr>
          </a:p>
        </p:txBody>
      </p:sp>
      <p:sp>
        <p:nvSpPr>
          <p:cNvPr id="52" name="TextBox 51">
            <a:extLst>
              <a:ext uri="{FF2B5EF4-FFF2-40B4-BE49-F238E27FC236}">
                <a16:creationId xmlns:a16="http://schemas.microsoft.com/office/drawing/2014/main" id="{6D0C645E-4091-EE20-2977-ACE2487432BF}"/>
              </a:ext>
              <a:ext uri="{C183D7F6-B498-43B3-948B-1728B52AA6E4}">
                <adec:decorative xmlns:adec="http://schemas.microsoft.com/office/drawing/2017/decorative" val="1"/>
              </a:ext>
            </a:extLst>
          </p:cNvPr>
          <p:cNvSpPr txBox="1"/>
          <p:nvPr/>
        </p:nvSpPr>
        <p:spPr>
          <a:xfrm>
            <a:off x="10351432" y="4935579"/>
            <a:ext cx="640080" cy="91440"/>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dirty="0">
              <a:ln>
                <a:noFill/>
              </a:ln>
              <a:solidFill>
                <a:srgbClr val="2A446F"/>
              </a:solidFill>
              <a:effectLst/>
              <a:uLnTx/>
              <a:uFillTx/>
            </a:endParaRPr>
          </a:p>
        </p:txBody>
      </p:sp>
      <p:sp>
        <p:nvSpPr>
          <p:cNvPr id="53" name="TextBox 52">
            <a:extLst>
              <a:ext uri="{FF2B5EF4-FFF2-40B4-BE49-F238E27FC236}">
                <a16:creationId xmlns:a16="http://schemas.microsoft.com/office/drawing/2014/main" id="{1F2DEBAD-4CB1-5707-012D-4B70FBF4D068}"/>
              </a:ext>
              <a:ext uri="{C183D7F6-B498-43B3-948B-1728B52AA6E4}">
                <adec:decorative xmlns:adec="http://schemas.microsoft.com/office/drawing/2017/decorative" val="1"/>
              </a:ext>
            </a:extLst>
          </p:cNvPr>
          <p:cNvSpPr txBox="1"/>
          <p:nvPr/>
        </p:nvSpPr>
        <p:spPr>
          <a:xfrm>
            <a:off x="6453008" y="4724196"/>
            <a:ext cx="640080" cy="2769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Warehouse</a:t>
            </a:r>
          </a:p>
        </p:txBody>
      </p:sp>
      <p:sp>
        <p:nvSpPr>
          <p:cNvPr id="54" name="TextBox 53">
            <a:extLst>
              <a:ext uri="{FF2B5EF4-FFF2-40B4-BE49-F238E27FC236}">
                <a16:creationId xmlns:a16="http://schemas.microsoft.com/office/drawing/2014/main" id="{0CB04D75-1055-9B44-4921-16CE942435E2}"/>
              </a:ext>
              <a:ext uri="{C183D7F6-B498-43B3-948B-1728B52AA6E4}">
                <adec:decorative xmlns:adec="http://schemas.microsoft.com/office/drawing/2017/decorative" val="1"/>
              </a:ext>
            </a:extLst>
          </p:cNvPr>
          <p:cNvSpPr txBox="1"/>
          <p:nvPr/>
        </p:nvSpPr>
        <p:spPr>
          <a:xfrm>
            <a:off x="7939626" y="4789583"/>
            <a:ext cx="640080" cy="146225"/>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Power BI </a:t>
            </a:r>
          </a:p>
        </p:txBody>
      </p:sp>
      <p:sp>
        <p:nvSpPr>
          <p:cNvPr id="55" name="TextBox 54">
            <a:extLst>
              <a:ext uri="{FF2B5EF4-FFF2-40B4-BE49-F238E27FC236}">
                <a16:creationId xmlns:a16="http://schemas.microsoft.com/office/drawing/2014/main" id="{50A11FBB-AC97-ED38-FB12-EEECDDDB4284}"/>
              </a:ext>
              <a:ext uri="{C183D7F6-B498-43B3-948B-1728B52AA6E4}">
                <adec:decorative xmlns:adec="http://schemas.microsoft.com/office/drawing/2017/decorative" val="1"/>
              </a:ext>
            </a:extLst>
          </p:cNvPr>
          <p:cNvSpPr txBox="1"/>
          <p:nvPr/>
        </p:nvSpPr>
        <p:spPr>
          <a:xfrm>
            <a:off x="7196317" y="4723033"/>
            <a:ext cx="640080" cy="279325"/>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Real-time Analytics</a:t>
            </a:r>
          </a:p>
        </p:txBody>
      </p:sp>
      <p:sp>
        <p:nvSpPr>
          <p:cNvPr id="56" name="TextBox 55">
            <a:extLst>
              <a:ext uri="{FF2B5EF4-FFF2-40B4-BE49-F238E27FC236}">
                <a16:creationId xmlns:a16="http://schemas.microsoft.com/office/drawing/2014/main" id="{C427D1BB-9049-63F0-485F-E83FFE2E8FFA}"/>
              </a:ext>
              <a:ext uri="{C183D7F6-B498-43B3-948B-1728B52AA6E4}">
                <adec:decorative xmlns:adec="http://schemas.microsoft.com/office/drawing/2017/decorative" val="1"/>
              </a:ext>
            </a:extLst>
          </p:cNvPr>
          <p:cNvSpPr txBox="1"/>
          <p:nvPr/>
        </p:nvSpPr>
        <p:spPr>
          <a:xfrm>
            <a:off x="3735143"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Science</a:t>
            </a:r>
          </a:p>
        </p:txBody>
      </p:sp>
      <p:sp>
        <p:nvSpPr>
          <p:cNvPr id="57" name="TextBox 56">
            <a:extLst>
              <a:ext uri="{FF2B5EF4-FFF2-40B4-BE49-F238E27FC236}">
                <a16:creationId xmlns:a16="http://schemas.microsoft.com/office/drawing/2014/main" id="{6F4989DD-F0A1-7033-6194-FC33B4FBD97D}"/>
              </a:ext>
              <a:ext uri="{C183D7F6-B498-43B3-948B-1728B52AA6E4}">
                <adec:decorative xmlns:adec="http://schemas.microsoft.com/office/drawing/2017/decorative" val="1"/>
              </a:ext>
            </a:extLst>
          </p:cNvPr>
          <p:cNvSpPr txBox="1"/>
          <p:nvPr/>
        </p:nvSpPr>
        <p:spPr>
          <a:xfrm>
            <a:off x="490172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Azure ML</a:t>
            </a:r>
          </a:p>
        </p:txBody>
      </p:sp>
      <p:pic>
        <p:nvPicPr>
          <p:cNvPr id="58" name="Graphic 57">
            <a:extLst>
              <a:ext uri="{FF2B5EF4-FFF2-40B4-BE49-F238E27FC236}">
                <a16:creationId xmlns:a16="http://schemas.microsoft.com/office/drawing/2014/main" id="{74C087DE-8FC8-D631-34A6-B777961FE3D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35888" y="4383770"/>
            <a:ext cx="274320" cy="274320"/>
          </a:xfrm>
          <a:prstGeom prst="rect">
            <a:avLst/>
          </a:prstGeom>
        </p:spPr>
      </p:pic>
      <p:pic>
        <p:nvPicPr>
          <p:cNvPr id="59" name="Graphic 58">
            <a:extLst>
              <a:ext uri="{FF2B5EF4-FFF2-40B4-BE49-F238E27FC236}">
                <a16:creationId xmlns:a16="http://schemas.microsoft.com/office/drawing/2014/main" id="{255912F3-C86E-E511-4510-F2BC74CD7FE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6337" y="4360910"/>
            <a:ext cx="320040" cy="320040"/>
          </a:xfrm>
          <a:prstGeom prst="rect">
            <a:avLst/>
          </a:prstGeom>
        </p:spPr>
      </p:pic>
      <p:pic>
        <p:nvPicPr>
          <p:cNvPr id="60" name="Graphic 59">
            <a:extLst>
              <a:ext uri="{FF2B5EF4-FFF2-40B4-BE49-F238E27FC236}">
                <a16:creationId xmlns:a16="http://schemas.microsoft.com/office/drawing/2014/main" id="{C1321702-63C9-6613-1E48-23E061C788E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37751" y="4420020"/>
            <a:ext cx="274320" cy="274320"/>
          </a:xfrm>
          <a:prstGeom prst="rect">
            <a:avLst/>
          </a:prstGeom>
        </p:spPr>
      </p:pic>
      <p:sp>
        <p:nvSpPr>
          <p:cNvPr id="61" name="TextBox 60">
            <a:extLst>
              <a:ext uri="{FF2B5EF4-FFF2-40B4-BE49-F238E27FC236}">
                <a16:creationId xmlns:a16="http://schemas.microsoft.com/office/drawing/2014/main" id="{0631DB83-3D1C-42DA-4DB3-8682B21B7522}"/>
              </a:ext>
              <a:ext uri="{C183D7F6-B498-43B3-948B-1728B52AA6E4}">
                <adec:decorative xmlns:adec="http://schemas.microsoft.com/office/drawing/2017/decorative" val="1"/>
              </a:ext>
            </a:extLst>
          </p:cNvPr>
          <p:cNvSpPr txBox="1"/>
          <p:nvPr/>
        </p:nvSpPr>
        <p:spPr>
          <a:xfrm>
            <a:off x="920915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Power BI</a:t>
            </a:r>
          </a:p>
        </p:txBody>
      </p:sp>
      <p:sp>
        <p:nvSpPr>
          <p:cNvPr id="62" name="TextBox 61">
            <a:extLst>
              <a:ext uri="{FF2B5EF4-FFF2-40B4-BE49-F238E27FC236}">
                <a16:creationId xmlns:a16="http://schemas.microsoft.com/office/drawing/2014/main" id="{32F19CB7-3378-273B-4435-17734BC74107}"/>
              </a:ext>
              <a:ext uri="{C183D7F6-B498-43B3-948B-1728B52AA6E4}">
                <adec:decorative xmlns:adec="http://schemas.microsoft.com/office/drawing/2017/decorative" val="1"/>
              </a:ext>
            </a:extLst>
          </p:cNvPr>
          <p:cNvSpPr txBox="1"/>
          <p:nvPr/>
        </p:nvSpPr>
        <p:spPr>
          <a:xfrm>
            <a:off x="1074429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Microsoft 365</a:t>
            </a:r>
          </a:p>
        </p:txBody>
      </p:sp>
      <p:pic>
        <p:nvPicPr>
          <p:cNvPr id="63" name="Graphic 62">
            <a:extLst>
              <a:ext uri="{FF2B5EF4-FFF2-40B4-BE49-F238E27FC236}">
                <a16:creationId xmlns:a16="http://schemas.microsoft.com/office/drawing/2014/main" id="{E759C2C3-BE89-2039-9BE6-2BBCBE2A4910}"/>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82461" y="4397160"/>
            <a:ext cx="320040" cy="320040"/>
          </a:xfrm>
          <a:prstGeom prst="rect">
            <a:avLst/>
          </a:prstGeom>
        </p:spPr>
      </p:pic>
      <p:sp>
        <p:nvSpPr>
          <p:cNvPr id="64" name="TextBox 63">
            <a:extLst>
              <a:ext uri="{FF2B5EF4-FFF2-40B4-BE49-F238E27FC236}">
                <a16:creationId xmlns:a16="http://schemas.microsoft.com/office/drawing/2014/main" id="{43D2F721-335A-7577-A884-E57EC6E73BE1}"/>
              </a:ext>
              <a:ext uri="{C183D7F6-B498-43B3-948B-1728B52AA6E4}">
                <adec:decorative xmlns:adec="http://schemas.microsoft.com/office/drawing/2017/decorative" val="1"/>
              </a:ext>
            </a:extLst>
          </p:cNvPr>
          <p:cNvSpPr txBox="1"/>
          <p:nvPr/>
        </p:nvSpPr>
        <p:spPr>
          <a:xfrm>
            <a:off x="997672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Activator</a:t>
            </a:r>
          </a:p>
        </p:txBody>
      </p:sp>
    </p:spTree>
    <p:extLst>
      <p:ext uri="{BB962C8B-B14F-4D97-AF65-F5344CB8AC3E}">
        <p14:creationId xmlns:p14="http://schemas.microsoft.com/office/powerpoint/2010/main" val="7273342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B0C2F3-1456-E9EB-876E-0781DF3B9487}"/>
              </a:ext>
            </a:extLst>
          </p:cNvPr>
          <p:cNvPicPr>
            <a:picLocks noChangeAspect="1"/>
          </p:cNvPicPr>
          <p:nvPr/>
        </p:nvPicPr>
        <p:blipFill>
          <a:blip r:embed="rId3"/>
          <a:stretch>
            <a:fillRect/>
          </a:stretch>
        </p:blipFill>
        <p:spPr>
          <a:xfrm>
            <a:off x="1100735" y="466257"/>
            <a:ext cx="9990529" cy="5925486"/>
          </a:xfrm>
          <a:prstGeom prst="rect">
            <a:avLst/>
          </a:prstGeom>
        </p:spPr>
      </p:pic>
    </p:spTree>
    <p:extLst>
      <p:ext uri="{BB962C8B-B14F-4D97-AF65-F5344CB8AC3E}">
        <p14:creationId xmlns:p14="http://schemas.microsoft.com/office/powerpoint/2010/main" val="596023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Report Demo</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3156708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DAC7A57F-E25E-10F7-F17F-6AF8DCB06F3A}"/>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Report Demo</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pic>
        <p:nvPicPr>
          <p:cNvPr id="5" name="Picture 4">
            <a:extLst>
              <a:ext uri="{FF2B5EF4-FFF2-40B4-BE49-F238E27FC236}">
                <a16:creationId xmlns:a16="http://schemas.microsoft.com/office/drawing/2014/main" id="{4C0358AE-67C0-5CB7-60D9-81DF777DCA7A}"/>
              </a:ext>
            </a:extLst>
          </p:cNvPr>
          <p:cNvPicPr>
            <a:picLocks noChangeAspect="1"/>
          </p:cNvPicPr>
          <p:nvPr/>
        </p:nvPicPr>
        <p:blipFill>
          <a:blip r:embed="rId3"/>
          <a:stretch>
            <a:fillRect/>
          </a:stretch>
        </p:blipFill>
        <p:spPr>
          <a:xfrm>
            <a:off x="4833257" y="1582057"/>
            <a:ext cx="6852895" cy="4724951"/>
          </a:xfrm>
          <a:prstGeom prst="rect">
            <a:avLst/>
          </a:prstGeom>
        </p:spPr>
      </p:pic>
      <p:sp>
        <p:nvSpPr>
          <p:cNvPr id="6" name="TextBox 5">
            <a:extLst>
              <a:ext uri="{FF2B5EF4-FFF2-40B4-BE49-F238E27FC236}">
                <a16:creationId xmlns:a16="http://schemas.microsoft.com/office/drawing/2014/main" id="{8F8C5BC1-B74C-3501-B477-169E86253306}"/>
              </a:ext>
            </a:extLst>
          </p:cNvPr>
          <p:cNvSpPr txBox="1"/>
          <p:nvPr/>
        </p:nvSpPr>
        <p:spPr>
          <a:xfrm>
            <a:off x="370115" y="1582057"/>
            <a:ext cx="4116577" cy="279563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Direct Lake </a:t>
            </a:r>
          </a:p>
          <a:p>
            <a:pPr marL="0" indent="0">
              <a:spcBef>
                <a:spcPts val="600"/>
              </a:spcBef>
              <a:buNone/>
              <a:defRPr/>
            </a:pPr>
            <a:r>
              <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New mode for large data volumes</a:t>
            </a:r>
            <a:endParaRPr lang="en-US" sz="1600"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hlinkClick r:id="rId4"/>
              </a:rPr>
              <a:t>Overview</a:t>
            </a:r>
            <a:endPar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NYC Yellow Dataset</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Parquet format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36Gb </a:t>
            </a:r>
            <a:r>
              <a:rPr lang="en-US" kern="0" dirty="0">
                <a:solidFill>
                  <a:srgbClr val="000000"/>
                </a:solidFill>
              </a:rPr>
              <a:t>size</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1.2 Million rows</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ECF32895-5B1F-62F2-2B57-0601AFD0E929}"/>
              </a:ext>
            </a:extLst>
          </p:cNvPr>
          <p:cNvCxnSpPr>
            <a:cxnSpLocks/>
          </p:cNvCxnSpPr>
          <p:nvPr/>
        </p:nvCxnSpPr>
        <p:spPr>
          <a:xfrm>
            <a:off x="370115" y="3025767"/>
            <a:ext cx="3909556" cy="0"/>
          </a:xfrm>
          <a:prstGeom prst="line">
            <a:avLst/>
          </a:prstGeom>
          <a:noFill/>
          <a:ln w="9525"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38876333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Fabric Pricing</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217676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2D5B098-155C-B922-C7C3-66B68BDB9701}"/>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r>
              <a:rPr kumimoji="0" lang="ru-RU"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 </a:t>
            </a: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Pricing</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36056D2E-B1EF-819A-13CD-83A8D3BA98A8}"/>
              </a:ext>
            </a:extLst>
          </p:cNvPr>
          <p:cNvSpPr txBox="1"/>
          <p:nvPr/>
        </p:nvSpPr>
        <p:spPr>
          <a:xfrm>
            <a:off x="8528713" y="6456750"/>
            <a:ext cx="3403600" cy="184666"/>
          </a:xfrm>
          <a:prstGeom prst="rect">
            <a:avLst/>
          </a:prstGeom>
          <a:noFill/>
        </p:spPr>
        <p:txBody>
          <a:bodyPr wrap="square" lIns="0" tIns="0" rIns="0" bIns="0" rtlCol="0">
            <a:spAutoFit/>
          </a:bodyPr>
          <a:lstStyle/>
          <a:p>
            <a:pPr algn="l"/>
            <a:r>
              <a:rPr lang="en-IE" sz="1200" dirty="0">
                <a:solidFill>
                  <a:schemeClr val="bg1"/>
                </a:solidFill>
              </a:rPr>
              <a:t>22/11/2023, for North Europe region</a:t>
            </a:r>
          </a:p>
        </p:txBody>
      </p:sp>
      <p:sp>
        <p:nvSpPr>
          <p:cNvPr id="6" name="TextBox 5">
            <a:extLst>
              <a:ext uri="{FF2B5EF4-FFF2-40B4-BE49-F238E27FC236}">
                <a16:creationId xmlns:a16="http://schemas.microsoft.com/office/drawing/2014/main" id="{CEBFABC2-02C3-E6F9-890C-8B4DF43BEA1E}"/>
              </a:ext>
            </a:extLst>
          </p:cNvPr>
          <p:cNvSpPr txBox="1"/>
          <p:nvPr/>
        </p:nvSpPr>
        <p:spPr>
          <a:xfrm>
            <a:off x="276541" y="1312932"/>
            <a:ext cx="4116577" cy="485261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Fabric Capacity</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Compute for fabric workloads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Spark Compute included</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Networking</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Cross-region data transfer may apply</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Storage</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A293225C-0CA2-E9F5-115E-FFC1DB2AF415}"/>
              </a:ext>
            </a:extLst>
          </p:cNvPr>
          <p:cNvCxnSpPr>
            <a:cxnSpLocks/>
          </p:cNvCxnSpPr>
          <p:nvPr/>
        </p:nvCxnSpPr>
        <p:spPr>
          <a:xfrm>
            <a:off x="276541" y="3054796"/>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D1367A41-05CE-A8C4-0527-35A56FCE1B07}"/>
              </a:ext>
            </a:extLst>
          </p:cNvPr>
          <p:cNvCxnSpPr>
            <a:cxnSpLocks/>
          </p:cNvCxnSpPr>
          <p:nvPr/>
        </p:nvCxnSpPr>
        <p:spPr>
          <a:xfrm>
            <a:off x="276541" y="3940818"/>
            <a:ext cx="3909556" cy="0"/>
          </a:xfrm>
          <a:prstGeom prst="line">
            <a:avLst/>
          </a:prstGeom>
          <a:noFill/>
          <a:ln w="9525" cap="flat" cmpd="sng" algn="ctr">
            <a:solidFill>
              <a:srgbClr val="FFFFFF">
                <a:lumMod val="85000"/>
              </a:srgbClr>
            </a:solidFill>
            <a:prstDash val="solid"/>
            <a:headEnd type="none" w="lg" len="med"/>
            <a:tailEnd type="none" w="lg" len="med"/>
          </a:ln>
          <a:effectLst/>
        </p:spPr>
      </p:cxnSp>
      <p:pic>
        <p:nvPicPr>
          <p:cNvPr id="8" name="Picture 7">
            <a:extLst>
              <a:ext uri="{FF2B5EF4-FFF2-40B4-BE49-F238E27FC236}">
                <a16:creationId xmlns:a16="http://schemas.microsoft.com/office/drawing/2014/main" id="{69BDAF61-BF4B-F44F-A8D3-8C5F026F70AB}"/>
              </a:ext>
            </a:extLst>
          </p:cNvPr>
          <p:cNvPicPr>
            <a:picLocks noChangeAspect="1"/>
          </p:cNvPicPr>
          <p:nvPr/>
        </p:nvPicPr>
        <p:blipFill>
          <a:blip r:embed="rId3"/>
          <a:stretch>
            <a:fillRect/>
          </a:stretch>
        </p:blipFill>
        <p:spPr>
          <a:xfrm>
            <a:off x="6033245" y="1518044"/>
            <a:ext cx="5787530" cy="4817442"/>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8D3A7075-072F-4DBB-A1BE-677FF523670B}"/>
              </a:ext>
            </a:extLst>
          </p:cNvPr>
          <p:cNvSpPr txBox="1"/>
          <p:nvPr/>
        </p:nvSpPr>
        <p:spPr>
          <a:xfrm>
            <a:off x="371225" y="5571966"/>
            <a:ext cx="3534228" cy="1077218"/>
          </a:xfrm>
          <a:prstGeom prst="rect">
            <a:avLst/>
          </a:prstGeom>
          <a:noFill/>
        </p:spPr>
        <p:txBody>
          <a:bodyPr wrap="square" lIns="0" tIns="0" rIns="0" bIns="0" rtlCol="0">
            <a:spAutoFit/>
          </a:bodyPr>
          <a:lstStyle/>
          <a:p>
            <a:pPr algn="l"/>
            <a:endParaRPr lang="en-IE" sz="1400" dirty="0">
              <a:solidFill>
                <a:schemeClr val="bg1"/>
              </a:solidFill>
            </a:endParaRPr>
          </a:p>
          <a:p>
            <a:pPr algn="l"/>
            <a:r>
              <a:rPr lang="en-IE" sz="1400" dirty="0">
                <a:solidFill>
                  <a:schemeClr val="bg1"/>
                </a:solidFill>
                <a:hlinkClick r:id="rId4"/>
              </a:rPr>
              <a:t>Pricing</a:t>
            </a:r>
            <a:endParaRPr lang="en-IE" sz="1400" dirty="0">
              <a:solidFill>
                <a:schemeClr val="bg1"/>
              </a:solidFill>
            </a:endParaRPr>
          </a:p>
          <a:p>
            <a:pPr algn="l"/>
            <a:endParaRPr lang="en-IE" sz="1400" dirty="0">
              <a:solidFill>
                <a:schemeClr val="bg1"/>
              </a:solidFill>
            </a:endParaRPr>
          </a:p>
          <a:p>
            <a:r>
              <a:rPr lang="en-IE" sz="1400" dirty="0">
                <a:solidFill>
                  <a:schemeClr val="bg1"/>
                </a:solidFill>
                <a:hlinkClick r:id="rId5"/>
              </a:rPr>
              <a:t>Fabric Capacity Reservations</a:t>
            </a:r>
            <a:endParaRPr lang="en-IE" sz="1400" dirty="0">
              <a:solidFill>
                <a:schemeClr val="bg1"/>
              </a:solidFill>
            </a:endParaRPr>
          </a:p>
          <a:p>
            <a:pPr algn="l"/>
            <a:endParaRPr lang="en-IE" sz="1400" dirty="0" err="1">
              <a:solidFill>
                <a:schemeClr val="bg1"/>
              </a:solidFill>
            </a:endParaRPr>
          </a:p>
        </p:txBody>
      </p:sp>
      <p:pic>
        <p:nvPicPr>
          <p:cNvPr id="3" name="Picture 2">
            <a:extLst>
              <a:ext uri="{FF2B5EF4-FFF2-40B4-BE49-F238E27FC236}">
                <a16:creationId xmlns:a16="http://schemas.microsoft.com/office/drawing/2014/main" id="{7DCB4C72-0906-6212-24F1-9E79802248BF}"/>
              </a:ext>
            </a:extLst>
          </p:cNvPr>
          <p:cNvPicPr>
            <a:picLocks noChangeAspect="1"/>
          </p:cNvPicPr>
          <p:nvPr/>
        </p:nvPicPr>
        <p:blipFill>
          <a:blip r:embed="rId6"/>
          <a:stretch>
            <a:fillRect/>
          </a:stretch>
        </p:blipFill>
        <p:spPr>
          <a:xfrm>
            <a:off x="371225" y="4424461"/>
            <a:ext cx="2710059" cy="1061014"/>
          </a:xfrm>
          <a:prstGeom prst="rect">
            <a:avLst/>
          </a:prstGeom>
        </p:spPr>
      </p:pic>
    </p:spTree>
    <p:extLst>
      <p:ext uri="{BB962C8B-B14F-4D97-AF65-F5344CB8AC3E}">
        <p14:creationId xmlns:p14="http://schemas.microsoft.com/office/powerpoint/2010/main" val="28546616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C7C5D149-53D1-0EE9-C331-3F3EC4999566}"/>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F64 Capacity</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3" name="TextBox 2">
            <a:extLst>
              <a:ext uri="{FF2B5EF4-FFF2-40B4-BE49-F238E27FC236}">
                <a16:creationId xmlns:a16="http://schemas.microsoft.com/office/drawing/2014/main" id="{AC0D5028-5CA6-9B7A-7D3D-1005C5FA4698}"/>
              </a:ext>
            </a:extLst>
          </p:cNvPr>
          <p:cNvSpPr txBox="1"/>
          <p:nvPr/>
        </p:nvSpPr>
        <p:spPr>
          <a:xfrm>
            <a:off x="276541" y="1312932"/>
            <a:ext cx="4116577" cy="485261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Fabric Premium Capacity</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Share reports in Premium Capacity</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Included in MACC</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Direct Lake</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hlinkClick r:id="rId3"/>
              </a:rPr>
              <a:t>Fast Reporting over very large datasets</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Query Data Lake Directly</a:t>
            </a: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Report Model Sizing</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hlinkClick r:id="rId4"/>
              </a:rPr>
              <a:t>100Tb Maximum Storage </a:t>
            </a:r>
            <a:r>
              <a:rPr lang="en-US" kern="0" dirty="0">
                <a:solidFill>
                  <a:srgbClr val="000000"/>
                </a:solidFill>
              </a:rPr>
              <a:t>(all models)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400Gb Max Model Size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4" name="Straight Connector 3">
            <a:extLst>
              <a:ext uri="{FF2B5EF4-FFF2-40B4-BE49-F238E27FC236}">
                <a16:creationId xmlns:a16="http://schemas.microsoft.com/office/drawing/2014/main" id="{A1DD48C9-2B64-7179-F4D2-8E0D10B3E070}"/>
              </a:ext>
            </a:extLst>
          </p:cNvPr>
          <p:cNvCxnSpPr>
            <a:cxnSpLocks/>
          </p:cNvCxnSpPr>
          <p:nvPr/>
        </p:nvCxnSpPr>
        <p:spPr>
          <a:xfrm>
            <a:off x="276541" y="3491214"/>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5" name="Straight Connector 4">
            <a:extLst>
              <a:ext uri="{FF2B5EF4-FFF2-40B4-BE49-F238E27FC236}">
                <a16:creationId xmlns:a16="http://schemas.microsoft.com/office/drawing/2014/main" id="{858A70A4-7E00-DE73-ACD0-58ABE0F11966}"/>
              </a:ext>
            </a:extLst>
          </p:cNvPr>
          <p:cNvCxnSpPr>
            <a:cxnSpLocks/>
          </p:cNvCxnSpPr>
          <p:nvPr/>
        </p:nvCxnSpPr>
        <p:spPr>
          <a:xfrm>
            <a:off x="276541" y="4793871"/>
            <a:ext cx="3909556" cy="0"/>
          </a:xfrm>
          <a:prstGeom prst="line">
            <a:avLst/>
          </a:prstGeom>
          <a:noFill/>
          <a:ln w="9525" cap="flat" cmpd="sng" algn="ctr">
            <a:solidFill>
              <a:srgbClr val="FFFFFF">
                <a:lumMod val="85000"/>
              </a:srgbClr>
            </a:solidFill>
            <a:prstDash val="solid"/>
            <a:headEnd type="none" w="lg" len="med"/>
            <a:tailEnd type="none" w="lg" len="med"/>
          </a:ln>
          <a:effectLst/>
        </p:spPr>
      </p:cxnSp>
      <p:pic>
        <p:nvPicPr>
          <p:cNvPr id="9" name="Picture 8">
            <a:extLst>
              <a:ext uri="{FF2B5EF4-FFF2-40B4-BE49-F238E27FC236}">
                <a16:creationId xmlns:a16="http://schemas.microsoft.com/office/drawing/2014/main" id="{3222D70E-FDB7-47C9-5400-291E4051152B}"/>
              </a:ext>
            </a:extLst>
          </p:cNvPr>
          <p:cNvPicPr>
            <a:picLocks noChangeAspect="1"/>
          </p:cNvPicPr>
          <p:nvPr/>
        </p:nvPicPr>
        <p:blipFill>
          <a:blip r:embed="rId5"/>
          <a:stretch>
            <a:fillRect/>
          </a:stretch>
        </p:blipFill>
        <p:spPr>
          <a:xfrm>
            <a:off x="4729606" y="1529729"/>
            <a:ext cx="6948937" cy="485261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900496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8D441C83-254D-8C7A-C7D4-D8D183E28FAD}"/>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Sizing</a:t>
            </a:r>
          </a:p>
        </p:txBody>
      </p:sp>
      <p:sp>
        <p:nvSpPr>
          <p:cNvPr id="3" name="TextBox 2">
            <a:extLst>
              <a:ext uri="{FF2B5EF4-FFF2-40B4-BE49-F238E27FC236}">
                <a16:creationId xmlns:a16="http://schemas.microsoft.com/office/drawing/2014/main" id="{FDD43920-944F-6529-1D71-363EE9C7C064}"/>
              </a:ext>
            </a:extLst>
          </p:cNvPr>
          <p:cNvSpPr txBox="1"/>
          <p:nvPr/>
        </p:nvSpPr>
        <p:spPr>
          <a:xfrm>
            <a:off x="297543" y="1582057"/>
            <a:ext cx="4884057" cy="615553"/>
          </a:xfrm>
          <a:prstGeom prst="rect">
            <a:avLst/>
          </a:prstGeom>
          <a:noFill/>
        </p:spPr>
        <p:txBody>
          <a:bodyPr wrap="square" lIns="0" tIns="0" rIns="0" bIns="0" rtlCol="0">
            <a:spAutoFit/>
          </a:bodyPr>
          <a:lstStyle/>
          <a:p>
            <a:pPr algn="l"/>
            <a:r>
              <a:rPr lang="en-IE" sz="2000" dirty="0">
                <a:solidFill>
                  <a:srgbClr val="000000"/>
                </a:solidFill>
              </a:rPr>
              <a:t>Install </a:t>
            </a:r>
            <a:r>
              <a:rPr lang="en-IE" sz="2000" dirty="0">
                <a:solidFill>
                  <a:srgbClr val="000000"/>
                </a:solidFill>
                <a:hlinkClick r:id="rId3"/>
              </a:rPr>
              <a:t>Fabric Capacity Metrics App</a:t>
            </a:r>
            <a:endParaRPr lang="en-IE" sz="2000" dirty="0">
              <a:solidFill>
                <a:srgbClr val="000000"/>
              </a:solidFill>
            </a:endParaRPr>
          </a:p>
          <a:p>
            <a:pPr algn="l"/>
            <a:endParaRPr lang="en-IE" sz="2000" dirty="0" err="1">
              <a:solidFill>
                <a:srgbClr val="000000"/>
              </a:solidFill>
            </a:endParaRPr>
          </a:p>
        </p:txBody>
      </p:sp>
      <p:pic>
        <p:nvPicPr>
          <p:cNvPr id="5" name="Picture 4">
            <a:extLst>
              <a:ext uri="{FF2B5EF4-FFF2-40B4-BE49-F238E27FC236}">
                <a16:creationId xmlns:a16="http://schemas.microsoft.com/office/drawing/2014/main" id="{EEF61CA4-A022-C669-442C-E3205D211B1A}"/>
              </a:ext>
            </a:extLst>
          </p:cNvPr>
          <p:cNvPicPr>
            <a:picLocks noChangeAspect="1"/>
          </p:cNvPicPr>
          <p:nvPr/>
        </p:nvPicPr>
        <p:blipFill>
          <a:blip r:embed="rId4"/>
          <a:stretch>
            <a:fillRect/>
          </a:stretch>
        </p:blipFill>
        <p:spPr>
          <a:xfrm>
            <a:off x="297543" y="3932210"/>
            <a:ext cx="2539588" cy="1456362"/>
          </a:xfrm>
          <a:prstGeom prst="rect">
            <a:avLst/>
          </a:prstGeom>
        </p:spPr>
      </p:pic>
      <p:pic>
        <p:nvPicPr>
          <p:cNvPr id="7" name="Picture 6">
            <a:extLst>
              <a:ext uri="{FF2B5EF4-FFF2-40B4-BE49-F238E27FC236}">
                <a16:creationId xmlns:a16="http://schemas.microsoft.com/office/drawing/2014/main" id="{860EBF70-11AD-13E7-5A10-1811B73CEC73}"/>
              </a:ext>
            </a:extLst>
          </p:cNvPr>
          <p:cNvPicPr>
            <a:picLocks noChangeAspect="1"/>
          </p:cNvPicPr>
          <p:nvPr/>
        </p:nvPicPr>
        <p:blipFill>
          <a:blip r:embed="rId5"/>
          <a:stretch>
            <a:fillRect/>
          </a:stretch>
        </p:blipFill>
        <p:spPr>
          <a:xfrm>
            <a:off x="4775030" y="1544467"/>
            <a:ext cx="7044815" cy="42962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159049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Enable Fabric in your tenant</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797089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40FBD0C-436A-0C30-ED05-FCA2AD3EDFD4}"/>
              </a:ext>
            </a:extLst>
          </p:cNvPr>
          <p:cNvSpPr txBox="1">
            <a:spLocks/>
          </p:cNvSpPr>
          <p:nvPr/>
        </p:nvSpPr>
        <p:spPr>
          <a:xfrm>
            <a:off x="582613" y="400366"/>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Fabric</a:t>
            </a:r>
          </a:p>
        </p:txBody>
      </p:sp>
      <p:sp>
        <p:nvSpPr>
          <p:cNvPr id="5" name="TextBox 4">
            <a:extLst>
              <a:ext uri="{FF2B5EF4-FFF2-40B4-BE49-F238E27FC236}">
                <a16:creationId xmlns:a16="http://schemas.microsoft.com/office/drawing/2014/main" id="{8AD5586A-222F-083F-1EFD-019DAACF6E19}"/>
              </a:ext>
            </a:extLst>
          </p:cNvPr>
          <p:cNvSpPr txBox="1"/>
          <p:nvPr/>
        </p:nvSpPr>
        <p:spPr>
          <a:xfrm>
            <a:off x="582613" y="2710854"/>
            <a:ext cx="3699165" cy="1359346"/>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Administrator settings</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Enable Fabric functionality for all users or per security group</a:t>
            </a:r>
          </a:p>
        </p:txBody>
      </p:sp>
      <p:pic>
        <p:nvPicPr>
          <p:cNvPr id="6" name="Picture 5">
            <a:extLst>
              <a:ext uri="{FF2B5EF4-FFF2-40B4-BE49-F238E27FC236}">
                <a16:creationId xmlns:a16="http://schemas.microsoft.com/office/drawing/2014/main" id="{DFE3D9AA-EFCD-D8C1-728E-F5FFFADDAFE5}"/>
              </a:ext>
            </a:extLst>
          </p:cNvPr>
          <p:cNvPicPr>
            <a:picLocks noChangeAspect="1"/>
          </p:cNvPicPr>
          <p:nvPr/>
        </p:nvPicPr>
        <p:blipFill>
          <a:blip r:embed="rId3"/>
          <a:stretch>
            <a:fillRect/>
          </a:stretch>
        </p:blipFill>
        <p:spPr>
          <a:xfrm>
            <a:off x="4809543" y="1087349"/>
            <a:ext cx="6554405" cy="51453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05877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DA64211-5A42-88DF-CB54-EB845FDE417E}"/>
              </a:ext>
            </a:extLst>
          </p:cNvPr>
          <p:cNvSpPr>
            <a:spLocks noGrp="1"/>
          </p:cNvSpPr>
          <p:nvPr>
            <p:ph type="pic" sz="quarter" idx="4294967295"/>
          </p:nvPr>
        </p:nvSpPr>
        <p:spPr>
          <a:xfrm>
            <a:off x="370116" y="2043339"/>
            <a:ext cx="7888514" cy="2603790"/>
          </a:xfrm>
        </p:spPr>
        <p:txBody>
          <a:bodyPr/>
          <a:lstStyle/>
          <a:p>
            <a:r>
              <a:rPr lang="en-IE" sz="1800" dirty="0"/>
              <a:t>What Is Fabric</a:t>
            </a:r>
          </a:p>
          <a:p>
            <a:r>
              <a:rPr lang="en-IE" sz="1800" dirty="0"/>
              <a:t>Why Fabric</a:t>
            </a:r>
          </a:p>
          <a:p>
            <a:r>
              <a:rPr lang="en-IE" sz="1800" dirty="0" err="1"/>
              <a:t>OneLake</a:t>
            </a:r>
            <a:r>
              <a:rPr lang="en-IE" sz="1800" dirty="0"/>
              <a:t> </a:t>
            </a:r>
          </a:p>
          <a:p>
            <a:r>
              <a:rPr lang="en-IE" sz="1800" dirty="0"/>
              <a:t>Single Source of Truth</a:t>
            </a:r>
          </a:p>
          <a:p>
            <a:r>
              <a:rPr lang="en-IE" sz="1800" dirty="0"/>
              <a:t>Report Demo</a:t>
            </a:r>
          </a:p>
          <a:p>
            <a:r>
              <a:rPr lang="en-IE" sz="1800" dirty="0"/>
              <a:t>Pricing </a:t>
            </a:r>
          </a:p>
          <a:p>
            <a:r>
              <a:rPr lang="en-IE" sz="1800" dirty="0"/>
              <a:t>PowerBI Copilot video</a:t>
            </a:r>
          </a:p>
          <a:p>
            <a:r>
              <a:rPr lang="en-IE" sz="1800" dirty="0"/>
              <a:t>How to enable in your organisation</a:t>
            </a:r>
          </a:p>
        </p:txBody>
      </p:sp>
      <p:sp>
        <p:nvSpPr>
          <p:cNvPr id="6" name="Title 6">
            <a:extLst>
              <a:ext uri="{FF2B5EF4-FFF2-40B4-BE49-F238E27FC236}">
                <a16:creationId xmlns:a16="http://schemas.microsoft.com/office/drawing/2014/main" id="{4C976160-C032-0BF5-7695-3191E8798512}"/>
              </a:ext>
            </a:extLst>
          </p:cNvPr>
          <p:cNvSpPr txBox="1">
            <a:spLocks/>
          </p:cNvSpPr>
          <p:nvPr/>
        </p:nvSpPr>
        <p:spPr>
          <a:xfrm>
            <a:off x="582613" y="504376"/>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Agenda</a:t>
            </a:r>
          </a:p>
        </p:txBody>
      </p:sp>
    </p:spTree>
    <p:extLst>
      <p:ext uri="{BB962C8B-B14F-4D97-AF65-F5344CB8AC3E}">
        <p14:creationId xmlns:p14="http://schemas.microsoft.com/office/powerpoint/2010/main" val="18057413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BA52A1-3FFC-81F7-937E-014F2A1FF97C}"/>
              </a:ext>
            </a:extLst>
          </p:cNvPr>
          <p:cNvPicPr>
            <a:picLocks noChangeAspect="1"/>
          </p:cNvPicPr>
          <p:nvPr/>
        </p:nvPicPr>
        <p:blipFill>
          <a:blip r:embed="rId3"/>
          <a:stretch>
            <a:fillRect/>
          </a:stretch>
        </p:blipFill>
        <p:spPr>
          <a:xfrm>
            <a:off x="4005942" y="1674712"/>
            <a:ext cx="7959109" cy="4726088"/>
          </a:xfrm>
          <a:prstGeom prst="rect">
            <a:avLst/>
          </a:prstGeom>
          <a:effectLst>
            <a:outerShdw blurRad="50800" dist="38100" dir="2700000" algn="tl" rotWithShape="0">
              <a:prstClr val="black">
                <a:alpha val="40000"/>
              </a:prstClr>
            </a:outerShdw>
          </a:effectLst>
        </p:spPr>
      </p:pic>
      <p:sp>
        <p:nvSpPr>
          <p:cNvPr id="4" name="Title 6">
            <a:extLst>
              <a:ext uri="{FF2B5EF4-FFF2-40B4-BE49-F238E27FC236}">
                <a16:creationId xmlns:a16="http://schemas.microsoft.com/office/drawing/2014/main" id="{D40FBD0C-436A-0C30-ED05-FCA2AD3EDFD4}"/>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GB" dirty="0">
                <a:solidFill>
                  <a:srgbClr val="117865"/>
                </a:solidFill>
                <a:latin typeface="Segoe UI Semibold"/>
              </a:rPr>
              <a:t>Fabric</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8AD5586A-222F-083F-1EFD-019DAACF6E19}"/>
              </a:ext>
            </a:extLst>
          </p:cNvPr>
          <p:cNvSpPr txBox="1"/>
          <p:nvPr/>
        </p:nvSpPr>
        <p:spPr>
          <a:xfrm>
            <a:off x="226949" y="2873217"/>
            <a:ext cx="3699165" cy="143629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User Sign Up experience</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Navigate to </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https://app.powerbi.com</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030278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Other resources</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1358692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8CBBB6-A0BD-0801-E396-E65657268BC7}"/>
              </a:ext>
            </a:extLst>
          </p:cNvPr>
          <p:cNvSpPr txBox="1"/>
          <p:nvPr/>
        </p:nvSpPr>
        <p:spPr>
          <a:xfrm>
            <a:off x="3229427" y="2750457"/>
            <a:ext cx="6008915" cy="307777"/>
          </a:xfrm>
          <a:prstGeom prst="rect">
            <a:avLst/>
          </a:prstGeom>
          <a:noFill/>
        </p:spPr>
        <p:txBody>
          <a:bodyPr wrap="square" lIns="0" tIns="0" rIns="0" bIns="0" rtlCol="0">
            <a:spAutoFit/>
          </a:bodyPr>
          <a:lstStyle/>
          <a:p>
            <a:pPr algn="l"/>
            <a:r>
              <a:rPr lang="en-IE" sz="2000" dirty="0">
                <a:solidFill>
                  <a:schemeClr val="bg1"/>
                </a:solidFill>
              </a:rPr>
              <a:t>https://www.youtube.com/watch?v=wr__6tM5U6I</a:t>
            </a:r>
          </a:p>
        </p:txBody>
      </p:sp>
      <p:sp>
        <p:nvSpPr>
          <p:cNvPr id="2" name="Title 6">
            <a:extLst>
              <a:ext uri="{FF2B5EF4-FFF2-40B4-BE49-F238E27FC236}">
                <a16:creationId xmlns:a16="http://schemas.microsoft.com/office/drawing/2014/main" id="{568A8B45-C9C9-B127-DAAE-14E226E46A16}"/>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Copilot in PowerBI Video</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2922761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BE2B9B-989D-DCDE-51F7-384B2F97D15A}"/>
              </a:ext>
            </a:extLst>
          </p:cNvPr>
          <p:cNvSpPr txBox="1"/>
          <p:nvPr/>
        </p:nvSpPr>
        <p:spPr>
          <a:xfrm>
            <a:off x="587828" y="2162628"/>
            <a:ext cx="8265886" cy="153888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IE" sz="2000" dirty="0">
                <a:solidFill>
                  <a:srgbClr val="000000"/>
                </a:solidFill>
                <a:hlinkClick r:id="rId3"/>
              </a:rPr>
              <a:t>https://Aka.ms/FabricLicensing</a:t>
            </a:r>
            <a:endParaRPr lang="en-IE" sz="2000" dirty="0">
              <a:solidFill>
                <a:srgbClr val="000000"/>
              </a:solidFill>
            </a:endParaRPr>
          </a:p>
          <a:p>
            <a:pPr marL="342900" indent="-342900" algn="l">
              <a:buFont typeface="Arial" panose="020B0604020202020204" pitchFamily="34" charset="0"/>
              <a:buChar char="•"/>
            </a:pPr>
            <a:r>
              <a:rPr lang="en-IE" sz="2000" dirty="0">
                <a:solidFill>
                  <a:srgbClr val="000000"/>
                </a:solidFill>
                <a:hlinkClick r:id="rId4"/>
              </a:rPr>
              <a:t>aka.ms/</a:t>
            </a:r>
            <a:r>
              <a:rPr lang="en-IE" sz="2000" dirty="0" err="1">
                <a:solidFill>
                  <a:srgbClr val="000000"/>
                </a:solidFill>
                <a:hlinkClick r:id="rId4"/>
              </a:rPr>
              <a:t>FabricRoadmap</a:t>
            </a:r>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p:txBody>
      </p:sp>
      <p:sp>
        <p:nvSpPr>
          <p:cNvPr id="3" name="Title 6">
            <a:extLst>
              <a:ext uri="{FF2B5EF4-FFF2-40B4-BE49-F238E27FC236}">
                <a16:creationId xmlns:a16="http://schemas.microsoft.com/office/drawing/2014/main" id="{91B7870C-6E44-C358-9E79-B6466D0E4DB8}"/>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Additional Resources</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42666779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9D125F5-F513-1626-8D58-1C940895DD35}"/>
              </a:ext>
            </a:extLst>
          </p:cNvPr>
          <p:cNvGrpSpPr/>
          <p:nvPr/>
        </p:nvGrpSpPr>
        <p:grpSpPr>
          <a:xfrm>
            <a:off x="1162174" y="211104"/>
            <a:ext cx="9999408" cy="6352106"/>
            <a:chOff x="4854859" y="2057400"/>
            <a:chExt cx="8091120" cy="5139866"/>
          </a:xfrm>
        </p:grpSpPr>
        <p:sp>
          <p:nvSpPr>
            <p:cNvPr id="29" name="TextBox 2">
              <a:extLst>
                <a:ext uri="{FF2B5EF4-FFF2-40B4-BE49-F238E27FC236}">
                  <a16:creationId xmlns:a16="http://schemas.microsoft.com/office/drawing/2014/main" id="{F75AA29E-0D27-964F-9F1F-72603B3B7ABD}"/>
                </a:ext>
              </a:extLst>
            </p:cNvPr>
            <p:cNvSpPr txBox="1"/>
            <p:nvPr/>
          </p:nvSpPr>
          <p:spPr>
            <a:xfrm>
              <a:off x="8047855" y="2624269"/>
              <a:ext cx="1714308" cy="185105"/>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Microsoft Fabric</a:t>
              </a:r>
            </a:p>
          </p:txBody>
        </p:sp>
        <p:sp>
          <p:nvSpPr>
            <p:cNvPr id="30" name="Right Brace 29">
              <a:extLst>
                <a:ext uri="{FF2B5EF4-FFF2-40B4-BE49-F238E27FC236}">
                  <a16:creationId xmlns:a16="http://schemas.microsoft.com/office/drawing/2014/main" id="{C0E50B0B-5D45-FD3A-9FCF-37834CF3C99B}"/>
                </a:ext>
              </a:extLst>
            </p:cNvPr>
            <p:cNvSpPr/>
            <p:nvPr/>
          </p:nvSpPr>
          <p:spPr>
            <a:xfrm rot="16200000">
              <a:off x="8763338" y="-1008969"/>
              <a:ext cx="274163" cy="8091119"/>
            </a:xfrm>
            <a:prstGeom prst="rightBrace">
              <a:avLst>
                <a:gd name="adj1" fmla="val 53200"/>
                <a:gd name="adj2" fmla="val 50032"/>
              </a:avLst>
            </a:prstGeom>
            <a:noFill/>
            <a:ln w="6350" cap="flat" cmpd="sng" algn="ctr">
              <a:solidFill>
                <a:srgbClr val="2E2F2E"/>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mn-cs"/>
              </a:endParaRPr>
            </a:p>
          </p:txBody>
        </p:sp>
        <p:pic>
          <p:nvPicPr>
            <p:cNvPr id="31" name="Graphic 4">
              <a:extLst>
                <a:ext uri="{FF2B5EF4-FFF2-40B4-BE49-F238E27FC236}">
                  <a16:creationId xmlns:a16="http://schemas.microsoft.com/office/drawing/2014/main" id="{AB1D14BC-3AE1-66F4-C6F9-8844BB4822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1799" y="2057400"/>
              <a:ext cx="471982" cy="471983"/>
            </a:xfrm>
            <a:prstGeom prst="rect">
              <a:avLst/>
            </a:prstGeom>
          </p:spPr>
        </p:pic>
        <p:pic>
          <p:nvPicPr>
            <p:cNvPr id="32" name="Graphic 5">
              <a:extLst>
                <a:ext uri="{FF2B5EF4-FFF2-40B4-BE49-F238E27FC236}">
                  <a16:creationId xmlns:a16="http://schemas.microsoft.com/office/drawing/2014/main" id="{9890D220-CBB2-0DC9-A0E3-425E067F57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9098" y="3360922"/>
              <a:ext cx="471981" cy="471981"/>
            </a:xfrm>
            <a:prstGeom prst="rect">
              <a:avLst/>
            </a:prstGeom>
          </p:spPr>
        </p:pic>
        <p:sp>
          <p:nvSpPr>
            <p:cNvPr id="33" name="TextBox 6">
              <a:extLst>
                <a:ext uri="{FF2B5EF4-FFF2-40B4-BE49-F238E27FC236}">
                  <a16:creationId xmlns:a16="http://schemas.microsoft.com/office/drawing/2014/main" id="{46DA250A-81D6-412A-01BE-22D36DB1E079}"/>
                </a:ext>
              </a:extLst>
            </p:cNvPr>
            <p:cNvSpPr txBox="1"/>
            <p:nvPr/>
          </p:nvSpPr>
          <p:spPr>
            <a:xfrm>
              <a:off x="10853236"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Power BI</a:t>
              </a:r>
            </a:p>
          </p:txBody>
        </p:sp>
        <p:pic>
          <p:nvPicPr>
            <p:cNvPr id="34" name="Graphic 7">
              <a:extLst>
                <a:ext uri="{FF2B5EF4-FFF2-40B4-BE49-F238E27FC236}">
                  <a16:creationId xmlns:a16="http://schemas.microsoft.com/office/drawing/2014/main" id="{DF6BF4A2-62AC-07F5-69C9-9046D33C10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69239" y="4709408"/>
              <a:ext cx="471981" cy="471981"/>
            </a:xfrm>
            <a:prstGeom prst="rect">
              <a:avLst/>
            </a:prstGeom>
          </p:spPr>
        </p:pic>
        <p:pic>
          <p:nvPicPr>
            <p:cNvPr id="35" name="Graphic 8">
              <a:extLst>
                <a:ext uri="{FF2B5EF4-FFF2-40B4-BE49-F238E27FC236}">
                  <a16:creationId xmlns:a16="http://schemas.microsoft.com/office/drawing/2014/main" id="{55300117-FEB6-FCBD-7101-63B5B1A124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67615" y="4721133"/>
              <a:ext cx="471981" cy="471981"/>
            </a:xfrm>
            <a:prstGeom prst="rect">
              <a:avLst/>
            </a:prstGeom>
          </p:spPr>
        </p:pic>
        <p:pic>
          <p:nvPicPr>
            <p:cNvPr id="36" name="Graphic 9">
              <a:extLst>
                <a:ext uri="{FF2B5EF4-FFF2-40B4-BE49-F238E27FC236}">
                  <a16:creationId xmlns:a16="http://schemas.microsoft.com/office/drawing/2014/main" id="{DEE3403D-550D-DD93-96A1-F4852CFD09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0049" y="4721135"/>
              <a:ext cx="471981" cy="471981"/>
            </a:xfrm>
            <a:prstGeom prst="rect">
              <a:avLst/>
            </a:prstGeom>
          </p:spPr>
        </p:pic>
        <p:pic>
          <p:nvPicPr>
            <p:cNvPr id="37" name="Graphic 10">
              <a:extLst>
                <a:ext uri="{FF2B5EF4-FFF2-40B4-BE49-F238E27FC236}">
                  <a16:creationId xmlns:a16="http://schemas.microsoft.com/office/drawing/2014/main" id="{87059228-FD06-F486-B298-F94E45B6356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74914" y="4721135"/>
              <a:ext cx="471981" cy="471981"/>
            </a:xfrm>
            <a:prstGeom prst="rect">
              <a:avLst/>
            </a:prstGeom>
          </p:spPr>
        </p:pic>
        <p:pic>
          <p:nvPicPr>
            <p:cNvPr id="38" name="Graphic 11">
              <a:extLst>
                <a:ext uri="{FF2B5EF4-FFF2-40B4-BE49-F238E27FC236}">
                  <a16:creationId xmlns:a16="http://schemas.microsoft.com/office/drawing/2014/main" id="{E01C3FDD-5428-77DE-D8BF-B87F84159F2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72482" y="4721135"/>
              <a:ext cx="471980" cy="471980"/>
            </a:xfrm>
            <a:prstGeom prst="rect">
              <a:avLst/>
            </a:prstGeom>
          </p:spPr>
        </p:pic>
        <p:pic>
          <p:nvPicPr>
            <p:cNvPr id="39" name="Graphic 12">
              <a:extLst>
                <a:ext uri="{FF2B5EF4-FFF2-40B4-BE49-F238E27FC236}">
                  <a16:creationId xmlns:a16="http://schemas.microsoft.com/office/drawing/2014/main" id="{062139B8-11BA-F12C-392E-0279FB310E5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72078" y="4721133"/>
              <a:ext cx="471980" cy="471980"/>
            </a:xfrm>
            <a:prstGeom prst="rect">
              <a:avLst/>
            </a:prstGeom>
          </p:spPr>
        </p:pic>
        <p:sp>
          <p:nvSpPr>
            <p:cNvPr id="40" name="TextBox 13">
              <a:extLst>
                <a:ext uri="{FF2B5EF4-FFF2-40B4-BE49-F238E27FC236}">
                  <a16:creationId xmlns:a16="http://schemas.microsoft.com/office/drawing/2014/main" id="{A934D10B-1591-E41B-8CD4-B5059124BBC5}"/>
                </a:ext>
              </a:extLst>
            </p:cNvPr>
            <p:cNvSpPr txBox="1"/>
            <p:nvPr/>
          </p:nvSpPr>
          <p:spPr>
            <a:xfrm>
              <a:off x="4854859"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Factory</a:t>
              </a:r>
            </a:p>
          </p:txBody>
        </p:sp>
        <p:sp>
          <p:nvSpPr>
            <p:cNvPr id="41" name="TextBox 14">
              <a:extLst>
                <a:ext uri="{FF2B5EF4-FFF2-40B4-BE49-F238E27FC236}">
                  <a16:creationId xmlns:a16="http://schemas.microsoft.com/office/drawing/2014/main" id="{CB2A3D1C-DBFD-9A7B-976D-A72E56CE7D25}"/>
                </a:ext>
              </a:extLst>
            </p:cNvPr>
            <p:cNvSpPr txBox="1"/>
            <p:nvPr/>
          </p:nvSpPr>
          <p:spPr>
            <a:xfrm>
              <a:off x="6041498"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Engineering</a:t>
              </a:r>
            </a:p>
          </p:txBody>
        </p:sp>
        <p:sp>
          <p:nvSpPr>
            <p:cNvPr id="42" name="TextBox 15">
              <a:extLst>
                <a:ext uri="{FF2B5EF4-FFF2-40B4-BE49-F238E27FC236}">
                  <a16:creationId xmlns:a16="http://schemas.microsoft.com/office/drawing/2014/main" id="{18E848C6-77AA-3286-A913-76125431B74D}"/>
                </a:ext>
              </a:extLst>
            </p:cNvPr>
            <p:cNvSpPr txBox="1"/>
            <p:nvPr/>
          </p:nvSpPr>
          <p:spPr>
            <a:xfrm>
              <a:off x="7260534"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Science</a:t>
              </a:r>
            </a:p>
          </p:txBody>
        </p:sp>
        <p:sp>
          <p:nvSpPr>
            <p:cNvPr id="43" name="TextBox 16">
              <a:extLst>
                <a:ext uri="{FF2B5EF4-FFF2-40B4-BE49-F238E27FC236}">
                  <a16:creationId xmlns:a16="http://schemas.microsoft.com/office/drawing/2014/main" id="{8531A902-FAF8-FEF5-7889-95632C269274}"/>
                </a:ext>
              </a:extLst>
            </p:cNvPr>
            <p:cNvSpPr txBox="1"/>
            <p:nvPr/>
          </p:nvSpPr>
          <p:spPr>
            <a:xfrm>
              <a:off x="8458100"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Warehouse</a:t>
              </a:r>
            </a:p>
          </p:txBody>
        </p:sp>
        <p:sp>
          <p:nvSpPr>
            <p:cNvPr id="44" name="TextBox 17">
              <a:extLst>
                <a:ext uri="{FF2B5EF4-FFF2-40B4-BE49-F238E27FC236}">
                  <a16:creationId xmlns:a16="http://schemas.microsoft.com/office/drawing/2014/main" id="{BF78D8AC-46E3-A5BF-0811-AE6CB73B9A24}"/>
                </a:ext>
              </a:extLst>
            </p:cNvPr>
            <p:cNvSpPr txBox="1"/>
            <p:nvPr/>
          </p:nvSpPr>
          <p:spPr>
            <a:xfrm>
              <a:off x="9556126" y="5327316"/>
              <a:ext cx="1092540"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Real-Time Analytics</a:t>
              </a:r>
            </a:p>
          </p:txBody>
        </p:sp>
        <p:pic>
          <p:nvPicPr>
            <p:cNvPr id="45" name="Graphic 18">
              <a:extLst>
                <a:ext uri="{FF2B5EF4-FFF2-40B4-BE49-F238E27FC236}">
                  <a16:creationId xmlns:a16="http://schemas.microsoft.com/office/drawing/2014/main" id="{468C3A8C-604F-B202-52A1-9210A2E1BDC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265182" y="4721134"/>
              <a:ext cx="471980" cy="471980"/>
            </a:xfrm>
            <a:prstGeom prst="rect">
              <a:avLst/>
            </a:prstGeom>
          </p:spPr>
        </p:pic>
        <p:sp>
          <p:nvSpPr>
            <p:cNvPr id="46" name="TextBox 19">
              <a:extLst>
                <a:ext uri="{FF2B5EF4-FFF2-40B4-BE49-F238E27FC236}">
                  <a16:creationId xmlns:a16="http://schemas.microsoft.com/office/drawing/2014/main" id="{4140B697-C838-2884-98B1-12B20F9D7137}"/>
                </a:ext>
              </a:extLst>
            </p:cNvPr>
            <p:cNvSpPr txBox="1"/>
            <p:nvPr/>
          </p:nvSpPr>
          <p:spPr>
            <a:xfrm>
              <a:off x="12050801"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Activator</a:t>
              </a:r>
            </a:p>
          </p:txBody>
        </p:sp>
        <p:sp>
          <p:nvSpPr>
            <p:cNvPr id="47" name="Right Brace 46">
              <a:extLst>
                <a:ext uri="{FF2B5EF4-FFF2-40B4-BE49-F238E27FC236}">
                  <a16:creationId xmlns:a16="http://schemas.microsoft.com/office/drawing/2014/main" id="{F4AAA2A7-D0C5-AB34-4DDA-6F1FD7762593}"/>
                </a:ext>
              </a:extLst>
            </p:cNvPr>
            <p:cNvSpPr/>
            <p:nvPr/>
          </p:nvSpPr>
          <p:spPr>
            <a:xfrm rot="16200000">
              <a:off x="8208003" y="2070008"/>
              <a:ext cx="274163" cy="4607168"/>
            </a:xfrm>
            <a:prstGeom prst="rightBrace">
              <a:avLst>
                <a:gd name="adj1" fmla="val 53200"/>
                <a:gd name="adj2" fmla="val 36739"/>
              </a:avLst>
            </a:prstGeom>
            <a:noFill/>
            <a:ln w="6350" cap="flat" cmpd="sng" algn="ctr">
              <a:solidFill>
                <a:srgbClr val="2E2F2E"/>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mn-cs"/>
              </a:endParaRPr>
            </a:p>
          </p:txBody>
        </p:sp>
        <p:sp>
          <p:nvSpPr>
            <p:cNvPr id="48" name="TextBox 21">
              <a:extLst>
                <a:ext uri="{FF2B5EF4-FFF2-40B4-BE49-F238E27FC236}">
                  <a16:creationId xmlns:a16="http://schemas.microsoft.com/office/drawing/2014/main" id="{81813CF1-7A32-9630-A3A3-8EFFBEE6FAB9}"/>
                </a:ext>
              </a:extLst>
            </p:cNvPr>
            <p:cNvSpPr txBox="1"/>
            <p:nvPr/>
          </p:nvSpPr>
          <p:spPr>
            <a:xfrm>
              <a:off x="6885150" y="3928554"/>
              <a:ext cx="1714308" cy="207940"/>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Microsoft Synapse</a:t>
              </a:r>
            </a:p>
          </p:txBody>
        </p:sp>
        <p:sp>
          <p:nvSpPr>
            <p:cNvPr id="49" name="Right Brace 48">
              <a:extLst>
                <a:ext uri="{FF2B5EF4-FFF2-40B4-BE49-F238E27FC236}">
                  <a16:creationId xmlns:a16="http://schemas.microsoft.com/office/drawing/2014/main" id="{DA5D2F24-054A-0DDE-5774-EAC2C4198F1C}"/>
                </a:ext>
              </a:extLst>
            </p:cNvPr>
            <p:cNvSpPr/>
            <p:nvPr/>
          </p:nvSpPr>
          <p:spPr>
            <a:xfrm rot="5400000">
              <a:off x="8763338" y="1932021"/>
              <a:ext cx="274163" cy="8091119"/>
            </a:xfrm>
            <a:prstGeom prst="rightBrace">
              <a:avLst>
                <a:gd name="adj1" fmla="val 53200"/>
                <a:gd name="adj2" fmla="val 50032"/>
              </a:avLst>
            </a:prstGeom>
            <a:noFill/>
            <a:ln w="6350" cap="flat" cmpd="sng" algn="ctr">
              <a:solidFill>
                <a:srgbClr val="2E2F2E"/>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mn-cs"/>
              </a:endParaRPr>
            </a:p>
          </p:txBody>
        </p:sp>
        <p:pic>
          <p:nvPicPr>
            <p:cNvPr id="50" name="Graphic 23">
              <a:extLst>
                <a:ext uri="{FF2B5EF4-FFF2-40B4-BE49-F238E27FC236}">
                  <a16:creationId xmlns:a16="http://schemas.microsoft.com/office/drawing/2014/main" id="{D33024B2-68BE-5C54-5032-AA8152DBBC5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64428" y="6319385"/>
              <a:ext cx="471981" cy="471981"/>
            </a:xfrm>
            <a:prstGeom prst="rect">
              <a:avLst/>
            </a:prstGeom>
          </p:spPr>
        </p:pic>
        <p:sp>
          <p:nvSpPr>
            <p:cNvPr id="51" name="TextBox 24">
              <a:extLst>
                <a:ext uri="{FF2B5EF4-FFF2-40B4-BE49-F238E27FC236}">
                  <a16:creationId xmlns:a16="http://schemas.microsoft.com/office/drawing/2014/main" id="{94D63762-42AE-201D-575A-8BFB944D485C}"/>
                </a:ext>
              </a:extLst>
            </p:cNvPr>
            <p:cNvSpPr txBox="1"/>
            <p:nvPr/>
          </p:nvSpPr>
          <p:spPr>
            <a:xfrm>
              <a:off x="8458100" y="6923102"/>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OneLake</a:t>
              </a:r>
            </a:p>
          </p:txBody>
        </p:sp>
      </p:grpSp>
    </p:spTree>
    <p:extLst>
      <p:ext uri="{BB962C8B-B14F-4D97-AF65-F5344CB8AC3E}">
        <p14:creationId xmlns:p14="http://schemas.microsoft.com/office/powerpoint/2010/main" val="259899033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A2F90-2DA0-D8FC-EB8A-347F7B303133}"/>
              </a:ext>
            </a:extLst>
          </p:cNvPr>
          <p:cNvSpPr>
            <a:spLocks noGrp="1"/>
          </p:cNvSpPr>
          <p:nvPr>
            <p:ph type="title" idx="4294967295"/>
          </p:nvPr>
        </p:nvSpPr>
        <p:spPr>
          <a:xfrm>
            <a:off x="319314" y="336096"/>
            <a:ext cx="11017250" cy="554038"/>
          </a:xfrm>
        </p:spPr>
        <p:txBody>
          <a:bodyPr/>
          <a:lstStyle/>
          <a:p>
            <a:pPr algn="ctr"/>
            <a:r>
              <a:rPr lang="en-IE" dirty="0"/>
              <a:t>Fabric vs Synapse, Nov’23</a:t>
            </a:r>
          </a:p>
        </p:txBody>
      </p:sp>
      <p:sp>
        <p:nvSpPr>
          <p:cNvPr id="4" name="TextBox 3">
            <a:extLst>
              <a:ext uri="{FF2B5EF4-FFF2-40B4-BE49-F238E27FC236}">
                <a16:creationId xmlns:a16="http://schemas.microsoft.com/office/drawing/2014/main" id="{48B486AA-FDDC-CC80-A758-326BF50208DD}"/>
              </a:ext>
            </a:extLst>
          </p:cNvPr>
          <p:cNvSpPr txBox="1"/>
          <p:nvPr/>
        </p:nvSpPr>
        <p:spPr>
          <a:xfrm>
            <a:off x="486228" y="1030514"/>
            <a:ext cx="5936343" cy="5847755"/>
          </a:xfrm>
          <a:prstGeom prst="rect">
            <a:avLst/>
          </a:prstGeom>
          <a:noFill/>
        </p:spPr>
        <p:txBody>
          <a:bodyPr wrap="square" lIns="0" tIns="0" rIns="0" bIns="0" rtlCol="0">
            <a:spAutoFit/>
          </a:bodyPr>
          <a:lstStyle/>
          <a:p>
            <a:r>
              <a:rPr kumimoji="0" lang="en-US" sz="20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Fabric </a:t>
            </a:r>
          </a:p>
          <a:p>
            <a:pPr algn="l"/>
            <a:r>
              <a:rPr lang="en-IE" sz="2000" b="1" dirty="0">
                <a:solidFill>
                  <a:srgbClr val="000000"/>
                </a:solidFill>
              </a:rPr>
              <a:t>Pros</a:t>
            </a:r>
          </a:p>
          <a:p>
            <a:pPr marL="342900" indent="-342900" algn="l">
              <a:buFont typeface="Arial" panose="020B0604020202020204" pitchFamily="34" charset="0"/>
              <a:buChar char="•"/>
            </a:pPr>
            <a:r>
              <a:rPr lang="en-IE" sz="2000" dirty="0">
                <a:solidFill>
                  <a:srgbClr val="000000"/>
                </a:solidFill>
              </a:rPr>
              <a:t>SaaS</a:t>
            </a:r>
          </a:p>
          <a:p>
            <a:pPr marL="342900" indent="-342900" algn="l">
              <a:buFont typeface="Arial" panose="020B0604020202020204" pitchFamily="34" charset="0"/>
              <a:buChar char="•"/>
            </a:pPr>
            <a:r>
              <a:rPr lang="en-IE" sz="2000" dirty="0">
                <a:solidFill>
                  <a:srgbClr val="000000"/>
                </a:solidFill>
              </a:rPr>
              <a:t>PowerBI included in price</a:t>
            </a:r>
          </a:p>
          <a:p>
            <a:pPr marL="342900" indent="-342900" algn="l">
              <a:buFont typeface="Arial" panose="020B0604020202020204" pitchFamily="34" charset="0"/>
              <a:buChar char="•"/>
            </a:pPr>
            <a:r>
              <a:rPr lang="en-IE" sz="2000" dirty="0">
                <a:solidFill>
                  <a:srgbClr val="000000"/>
                </a:solidFill>
              </a:rPr>
              <a:t>Consolidated feature set</a:t>
            </a:r>
          </a:p>
          <a:p>
            <a:pPr marL="342900" indent="-342900">
              <a:buFont typeface="Arial" panose="020B0604020202020204" pitchFamily="34" charset="0"/>
              <a:buChar char="•"/>
            </a:pPr>
            <a:r>
              <a:rPr lang="en-IE" sz="2000" dirty="0">
                <a:solidFill>
                  <a:srgbClr val="000000"/>
                </a:solidFill>
              </a:rPr>
              <a:t>Scalable compute</a:t>
            </a:r>
          </a:p>
          <a:p>
            <a:pPr marL="342900" indent="-342900" algn="l">
              <a:buFont typeface="Arial" panose="020B0604020202020204" pitchFamily="34" charset="0"/>
              <a:buChar char="•"/>
            </a:pPr>
            <a:r>
              <a:rPr lang="en-IE" sz="2000" dirty="0">
                <a:solidFill>
                  <a:srgbClr val="000000"/>
                </a:solidFill>
              </a:rPr>
              <a:t>Combined Compute: Spark, Analytics and PBI</a:t>
            </a:r>
          </a:p>
          <a:p>
            <a:pPr marL="342900" indent="-342900">
              <a:buFont typeface="Arial" panose="020B0604020202020204" pitchFamily="34" charset="0"/>
              <a:buChar char="•"/>
            </a:pPr>
            <a:r>
              <a:rPr lang="en-IE" sz="2000" dirty="0">
                <a:solidFill>
                  <a:srgbClr val="000000"/>
                </a:solidFill>
              </a:rPr>
              <a:t>Includes </a:t>
            </a:r>
            <a:r>
              <a:rPr lang="en-IE" sz="2000" dirty="0">
                <a:solidFill>
                  <a:srgbClr val="000000"/>
                </a:solidFill>
                <a:hlinkClick r:id="rId3"/>
              </a:rPr>
              <a:t>Data Activator</a:t>
            </a:r>
            <a:endParaRPr lang="en-IE" sz="2000" dirty="0">
              <a:solidFill>
                <a:srgbClr val="000000"/>
              </a:solidFill>
            </a:endParaRPr>
          </a:p>
          <a:p>
            <a:pPr marL="342900" indent="-342900" algn="l">
              <a:buFont typeface="Arial" panose="020B0604020202020204" pitchFamily="34" charset="0"/>
              <a:buChar char="•"/>
            </a:pPr>
            <a:r>
              <a:rPr lang="en-IE" sz="2000" dirty="0">
                <a:solidFill>
                  <a:srgbClr val="000000"/>
                </a:solidFill>
              </a:rPr>
              <a:t>Includes Synapse capabilities (*)</a:t>
            </a:r>
          </a:p>
          <a:p>
            <a:pPr marL="342900" indent="-342900" algn="l">
              <a:buFont typeface="Arial" panose="020B0604020202020204" pitchFamily="34" charset="0"/>
              <a:buChar char="•"/>
            </a:pPr>
            <a:r>
              <a:rPr lang="en-IE" sz="2000" dirty="0">
                <a:solidFill>
                  <a:srgbClr val="000000"/>
                </a:solidFill>
              </a:rPr>
              <a:t>Integrated Persona experience</a:t>
            </a:r>
          </a:p>
          <a:p>
            <a:pPr marL="342900" indent="-342900" algn="l">
              <a:buFont typeface="Arial" panose="020B0604020202020204" pitchFamily="34" charset="0"/>
              <a:buChar char="•"/>
            </a:pPr>
            <a:r>
              <a:rPr lang="en-IE" sz="2000" dirty="0">
                <a:solidFill>
                  <a:srgbClr val="000000"/>
                </a:solidFill>
              </a:rPr>
              <a:t>Native </a:t>
            </a:r>
            <a:r>
              <a:rPr lang="en-IE" sz="2000" dirty="0" err="1">
                <a:solidFill>
                  <a:srgbClr val="000000"/>
                </a:solidFill>
              </a:rPr>
              <a:t>MLFlow</a:t>
            </a:r>
            <a:r>
              <a:rPr lang="en-IE" sz="2000" dirty="0">
                <a:solidFill>
                  <a:srgbClr val="000000"/>
                </a:solidFill>
              </a:rPr>
              <a:t> endpoint</a:t>
            </a:r>
          </a:p>
          <a:p>
            <a:pPr marL="342900" indent="-342900" algn="l">
              <a:buFont typeface="Arial" panose="020B0604020202020204" pitchFamily="34" charset="0"/>
              <a:buChar char="•"/>
            </a:pPr>
            <a:endParaRPr lang="en-IE" sz="2000" dirty="0">
              <a:solidFill>
                <a:srgbClr val="000000"/>
              </a:solidFill>
            </a:endParaRPr>
          </a:p>
          <a:p>
            <a:pPr algn="l"/>
            <a:endParaRPr lang="en-IE" sz="2000" dirty="0">
              <a:solidFill>
                <a:srgbClr val="000000"/>
              </a:solidFill>
            </a:endParaRPr>
          </a:p>
          <a:p>
            <a:pPr algn="l"/>
            <a:r>
              <a:rPr lang="en-IE" sz="2000" b="1" dirty="0">
                <a:solidFill>
                  <a:srgbClr val="000000"/>
                </a:solidFill>
              </a:rPr>
              <a:t>Cons</a:t>
            </a:r>
          </a:p>
          <a:p>
            <a:pPr marL="342900" indent="-342900" algn="l">
              <a:buFont typeface="Arial" panose="020B0604020202020204" pitchFamily="34" charset="0"/>
              <a:buChar char="•"/>
            </a:pPr>
            <a:r>
              <a:rPr lang="en-IE" sz="2000" dirty="0">
                <a:solidFill>
                  <a:srgbClr val="000000"/>
                </a:solidFill>
              </a:rPr>
              <a:t>(*) Active Development</a:t>
            </a:r>
          </a:p>
          <a:p>
            <a:pPr marL="342900" indent="-342900" algn="l">
              <a:buFont typeface="Arial" panose="020B0604020202020204" pitchFamily="34" charset="0"/>
              <a:buChar char="•"/>
            </a:pPr>
            <a:r>
              <a:rPr lang="en-IE" sz="2000" dirty="0">
                <a:solidFill>
                  <a:srgbClr val="000000"/>
                </a:solidFill>
              </a:rPr>
              <a:t>No Synapse Link</a:t>
            </a:r>
          </a:p>
          <a:p>
            <a:pPr marL="342900" indent="-342900" algn="l">
              <a:buFont typeface="Arial" panose="020B0604020202020204" pitchFamily="34" charset="0"/>
              <a:buChar char="•"/>
            </a:pPr>
            <a:endParaRPr lang="en-IE" sz="2000" dirty="0">
              <a:solidFill>
                <a:srgbClr val="000000"/>
              </a:solidFill>
            </a:endParaRPr>
          </a:p>
          <a:p>
            <a:pPr algn="l"/>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p:txBody>
      </p:sp>
      <p:sp>
        <p:nvSpPr>
          <p:cNvPr id="5" name="TextBox 4">
            <a:extLst>
              <a:ext uri="{FF2B5EF4-FFF2-40B4-BE49-F238E27FC236}">
                <a16:creationId xmlns:a16="http://schemas.microsoft.com/office/drawing/2014/main" id="{AF7C0F38-CD45-37E1-57EA-65BFE8D15332}"/>
              </a:ext>
            </a:extLst>
          </p:cNvPr>
          <p:cNvSpPr txBox="1"/>
          <p:nvPr/>
        </p:nvSpPr>
        <p:spPr>
          <a:xfrm>
            <a:off x="6937828" y="1030513"/>
            <a:ext cx="4855029" cy="5232202"/>
          </a:xfrm>
          <a:prstGeom prst="rect">
            <a:avLst/>
          </a:prstGeom>
          <a:noFill/>
        </p:spPr>
        <p:txBody>
          <a:bodyPr wrap="square" lIns="0" tIns="0" rIns="0" bIns="0" rtlCol="0">
            <a:spAutoFit/>
          </a:bodyPr>
          <a:lstStyle/>
          <a:p>
            <a:pPr algn="l"/>
            <a:r>
              <a:rPr kumimoji="0" lang="en-US" sz="20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Synapse </a:t>
            </a:r>
          </a:p>
          <a:p>
            <a:pPr algn="l"/>
            <a:r>
              <a:rPr lang="en-IE" sz="2000" b="1" dirty="0">
                <a:solidFill>
                  <a:srgbClr val="000000"/>
                </a:solidFill>
              </a:rPr>
              <a:t>Pros</a:t>
            </a:r>
          </a:p>
          <a:p>
            <a:pPr marL="342900" indent="-342900" algn="l">
              <a:buFont typeface="Arial" panose="020B0604020202020204" pitchFamily="34" charset="0"/>
              <a:buChar char="•"/>
            </a:pPr>
            <a:r>
              <a:rPr lang="en-IE" sz="2000" dirty="0">
                <a:solidFill>
                  <a:srgbClr val="000000"/>
                </a:solidFill>
              </a:rPr>
              <a:t>More flexible deployment</a:t>
            </a:r>
          </a:p>
          <a:p>
            <a:pPr marL="342900" indent="-342900" algn="l">
              <a:buFont typeface="Arial" panose="020B0604020202020204" pitchFamily="34" charset="0"/>
              <a:buChar char="•"/>
            </a:pPr>
            <a:r>
              <a:rPr lang="en-IE" sz="2000" dirty="0">
                <a:solidFill>
                  <a:srgbClr val="000000"/>
                </a:solidFill>
              </a:rPr>
              <a:t>Serverless pools vs Dedicated Pools</a:t>
            </a:r>
            <a:endParaRPr lang="ru-RU" sz="2000" dirty="0">
              <a:solidFill>
                <a:srgbClr val="000000"/>
              </a:solidFill>
            </a:endParaRPr>
          </a:p>
          <a:p>
            <a:pPr marL="342900" indent="-342900" algn="l">
              <a:buFont typeface="Arial" panose="020B0604020202020204" pitchFamily="34" charset="0"/>
              <a:buChar char="•"/>
            </a:pPr>
            <a:r>
              <a:rPr lang="en-IE" sz="2000">
                <a:solidFill>
                  <a:srgbClr val="000000"/>
                </a:solidFill>
              </a:rPr>
              <a:t>Separately provisioned </a:t>
            </a:r>
            <a:r>
              <a:rPr lang="en-IE" sz="2000" dirty="0">
                <a:solidFill>
                  <a:srgbClr val="000000"/>
                </a:solidFill>
              </a:rPr>
              <a:t>Compute for Spark, DWH</a:t>
            </a:r>
          </a:p>
          <a:p>
            <a:pPr marL="342900" indent="-342900">
              <a:buFont typeface="Arial" panose="020B0604020202020204" pitchFamily="34" charset="0"/>
              <a:buChar char="•"/>
            </a:pPr>
            <a:r>
              <a:rPr lang="en-IE" sz="2000" dirty="0">
                <a:solidFill>
                  <a:srgbClr val="000000"/>
                </a:solidFill>
              </a:rPr>
              <a:t>Mature </a:t>
            </a:r>
          </a:p>
          <a:p>
            <a:pPr marL="342900" indent="-342900">
              <a:buFont typeface="Arial" panose="020B0604020202020204" pitchFamily="34" charset="0"/>
              <a:buChar char="•"/>
            </a:pPr>
            <a:r>
              <a:rPr lang="en-IE" sz="2000" dirty="0">
                <a:solidFill>
                  <a:srgbClr val="000000"/>
                </a:solidFill>
              </a:rPr>
              <a:t>Synapse Link for (</a:t>
            </a:r>
            <a:r>
              <a:rPr lang="en-IE" sz="2000" dirty="0">
                <a:solidFill>
                  <a:srgbClr val="000000"/>
                </a:solidFill>
                <a:hlinkClick r:id="rId4"/>
              </a:rPr>
              <a:t>SQL</a:t>
            </a:r>
            <a:r>
              <a:rPr lang="en-IE" sz="2000" dirty="0">
                <a:solidFill>
                  <a:srgbClr val="000000"/>
                </a:solidFill>
              </a:rPr>
              <a:t>, </a:t>
            </a:r>
            <a:r>
              <a:rPr lang="en-IE" sz="2000" dirty="0" err="1">
                <a:solidFill>
                  <a:srgbClr val="000000"/>
                </a:solidFill>
              </a:rPr>
              <a:t>CosmosDb</a:t>
            </a:r>
            <a:r>
              <a:rPr lang="en-IE" sz="2000" dirty="0">
                <a:solidFill>
                  <a:srgbClr val="000000"/>
                </a:solidFill>
              </a:rPr>
              <a:t>, etc)</a:t>
            </a:r>
          </a:p>
          <a:p>
            <a:pPr marL="342900" indent="-342900" algn="l">
              <a:buFont typeface="Arial" panose="020B0604020202020204" pitchFamily="34" charset="0"/>
              <a:buChar char="•"/>
            </a:pPr>
            <a:endParaRPr lang="en-IE" sz="2000" dirty="0">
              <a:solidFill>
                <a:srgbClr val="000000"/>
              </a:solidFill>
            </a:endParaRPr>
          </a:p>
          <a:p>
            <a:pPr algn="l"/>
            <a:endParaRPr lang="en-IE" sz="2000" dirty="0">
              <a:solidFill>
                <a:srgbClr val="000000"/>
              </a:solidFill>
            </a:endParaRPr>
          </a:p>
          <a:p>
            <a:pPr algn="l"/>
            <a:r>
              <a:rPr lang="en-IE" sz="2000" b="1" dirty="0">
                <a:solidFill>
                  <a:srgbClr val="000000"/>
                </a:solidFill>
              </a:rPr>
              <a:t>Cons</a:t>
            </a:r>
          </a:p>
          <a:p>
            <a:pPr marL="342900" indent="-342900" algn="l">
              <a:buFont typeface="Arial" panose="020B0604020202020204" pitchFamily="34" charset="0"/>
              <a:buChar char="•"/>
            </a:pPr>
            <a:r>
              <a:rPr lang="en-IE" sz="2000" dirty="0">
                <a:solidFill>
                  <a:srgbClr val="000000"/>
                </a:solidFill>
              </a:rPr>
              <a:t>Azure Synapse Studio </a:t>
            </a:r>
          </a:p>
          <a:p>
            <a:pPr marL="342900" indent="-342900" algn="l">
              <a:buFont typeface="Arial" panose="020B0604020202020204" pitchFamily="34" charset="0"/>
              <a:buChar char="•"/>
            </a:pPr>
            <a:r>
              <a:rPr lang="en-IE" sz="2000" dirty="0">
                <a:solidFill>
                  <a:srgbClr val="000000"/>
                </a:solidFill>
              </a:rPr>
              <a:t>Azure portal for infra management</a:t>
            </a:r>
          </a:p>
          <a:p>
            <a:pPr marL="342900" indent="-342900" algn="l">
              <a:buFont typeface="Arial" panose="020B0604020202020204" pitchFamily="34" charset="0"/>
              <a:buChar char="•"/>
            </a:pPr>
            <a:r>
              <a:rPr lang="en-IE" sz="2000" dirty="0">
                <a:solidFill>
                  <a:srgbClr val="000000"/>
                </a:solidFill>
              </a:rPr>
              <a:t>PaaS</a:t>
            </a:r>
          </a:p>
          <a:p>
            <a:pPr marL="342900" indent="-342900" algn="l">
              <a:buFont typeface="Arial" panose="020B0604020202020204" pitchFamily="34" charset="0"/>
              <a:buChar char="•"/>
            </a:pPr>
            <a:r>
              <a:rPr lang="en-IE" sz="2000" dirty="0">
                <a:solidFill>
                  <a:srgbClr val="000000"/>
                </a:solidFill>
              </a:rPr>
              <a:t>Prev Gen</a:t>
            </a:r>
          </a:p>
          <a:p>
            <a:pPr marL="342900" indent="-342900" algn="l">
              <a:buFont typeface="Arial" panose="020B0604020202020204" pitchFamily="34" charset="0"/>
              <a:buChar char="•"/>
            </a:pPr>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p:txBody>
      </p:sp>
    </p:spTree>
    <p:extLst>
      <p:ext uri="{BB962C8B-B14F-4D97-AF65-F5344CB8AC3E}">
        <p14:creationId xmlns:p14="http://schemas.microsoft.com/office/powerpoint/2010/main" val="6330435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One Lake</a:t>
            </a:r>
          </a:p>
        </p:txBody>
      </p:sp>
      <p:grpSp>
        <p:nvGrpSpPr>
          <p:cNvPr id="37" name="!!B1">
            <a:extLst>
              <a:ext uri="{FF2B5EF4-FFF2-40B4-BE49-F238E27FC236}">
                <a16:creationId xmlns:a16="http://schemas.microsoft.com/office/drawing/2014/main" id="{C2A13E6D-7F8B-73FD-40D0-0BB9F0A64315}"/>
              </a:ext>
            </a:extLst>
          </p:cNvPr>
          <p:cNvGrpSpPr/>
          <p:nvPr/>
        </p:nvGrpSpPr>
        <p:grpSpPr>
          <a:xfrm>
            <a:off x="1966695" y="2475561"/>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Shortcuts</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External Tables</a:t>
              </a:r>
            </a:p>
            <a:p>
              <a:pPr marL="0" marR="0" lvl="0" indent="0" algn="l" defTabSz="932472" rtl="0" eaLnBrk="1" fontAlgn="base" latinLnBrk="0" hangingPunct="1">
                <a:lnSpc>
                  <a:spcPct val="100000"/>
                </a:lnSpc>
                <a:spcBef>
                  <a:spcPts val="0"/>
                </a:spcBef>
                <a:spcAft>
                  <a:spcPct val="0"/>
                </a:spcAft>
                <a:buClrTx/>
                <a:buSzTx/>
                <a:buFontTx/>
                <a:buNone/>
                <a:tabLst/>
                <a:defRPr/>
              </a:pPr>
              <a:endParaRPr lang="en-US" sz="1400" kern="0" dirty="0">
                <a:solidFill>
                  <a:srgbClr val="FFFFFF"/>
                </a:solidFill>
                <a:latin typeface="Segoe UI Semibold"/>
                <a:cs typeface="Segoe UI" pitchFamily="34" charset="0"/>
              </a:endParaRPr>
            </a:p>
            <a:p>
              <a:pPr defTabSz="932472" fontAlgn="base">
                <a:spcAft>
                  <a:spcPct val="0"/>
                </a:spcAf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Stored Anywhere </a:t>
              </a: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Storage features</a:t>
            </a:r>
          </a:p>
        </p:txBody>
      </p:sp>
      <p:grpSp>
        <p:nvGrpSpPr>
          <p:cNvPr id="42" name="!!B2">
            <a:extLst>
              <a:ext uri="{FF2B5EF4-FFF2-40B4-BE49-F238E27FC236}">
                <a16:creationId xmlns:a16="http://schemas.microsoft.com/office/drawing/2014/main" id="{27476FD2-BB8C-51A9-F85F-50A4C2C99E8A}"/>
              </a:ext>
            </a:extLst>
          </p:cNvPr>
          <p:cNvGrpSpPr/>
          <p:nvPr/>
        </p:nvGrpSpPr>
        <p:grpSpPr>
          <a:xfrm>
            <a:off x="4751805" y="2475561"/>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lang="en-US" sz="2000" kern="0" dirty="0">
                  <a:solidFill>
                    <a:srgbClr val="FFFFFF"/>
                  </a:solidFill>
                  <a:latin typeface="Segoe UI Semibold"/>
                  <a:cs typeface="Segoe UI"/>
                </a:rPr>
                <a:t>Many File Formats</a:t>
              </a: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PARQUET</a:t>
              </a:r>
            </a:p>
            <a:p>
              <a:pPr marL="0" marR="0" lvl="0" indent="0" algn="l" defTabSz="932472" rtl="0" eaLnBrk="1" fontAlgn="base" latinLnBrk="0" hangingPunct="1">
                <a:lnSpc>
                  <a:spcPct val="100000"/>
                </a:lnSpc>
                <a:spcBef>
                  <a:spcPts val="1200"/>
                </a:spcBef>
                <a:spcAft>
                  <a:spcPct val="0"/>
                </a:spcAft>
                <a:buClrTx/>
                <a:buSzTx/>
                <a:buFontTx/>
                <a:buNone/>
                <a:tabLst/>
                <a:defRPr/>
              </a:pPr>
              <a:r>
                <a:rPr lang="en-US" sz="1400" kern="0" dirty="0">
                  <a:solidFill>
                    <a:srgbClr val="FFFFFF"/>
                  </a:solidFill>
                  <a:latin typeface="Segoe UI Semibold"/>
                  <a:cs typeface="Segoe UI" pitchFamily="34" charset="0"/>
                </a:rPr>
                <a:t>CSV</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AVRO</a:t>
              </a:r>
            </a:p>
            <a:p>
              <a:pPr marL="0" marR="0" lvl="0" indent="0" algn="l" defTabSz="932472" rtl="0" eaLnBrk="1" fontAlgn="base" latinLnBrk="0" hangingPunct="1">
                <a:lnSpc>
                  <a:spcPct val="100000"/>
                </a:lnSpc>
                <a:spcBef>
                  <a:spcPts val="1200"/>
                </a:spcBef>
                <a:spcAft>
                  <a:spcPct val="0"/>
                </a:spcAft>
                <a:buClrTx/>
                <a:buSzTx/>
                <a:buFontTx/>
                <a:buNone/>
                <a:tabLst/>
                <a:defRPr/>
              </a:pPr>
              <a:r>
                <a:rPr lang="en-US" sz="1400" kern="0" dirty="0">
                  <a:solidFill>
                    <a:srgbClr val="FFFFFF"/>
                  </a:solidFill>
                  <a:latin typeface="Segoe UI Semibold"/>
                  <a:cs typeface="Segoe UI" pitchFamily="34" charset="0"/>
                </a:rPr>
                <a:t>JSON</a:t>
              </a: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076944"/>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446042"/>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7536915" y="2475561"/>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Delta Tables</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endParaRPr lang="en-US" sz="1400" kern="0" dirty="0">
                <a:solidFill>
                  <a:srgbClr val="FFFFFF"/>
                </a:solidFill>
                <a:latin typeface="Segoe UI Semibold"/>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Fast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Compliance built-in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707299"/>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cxnSp>
        <p:nvCxnSpPr>
          <p:cNvPr id="2" name="Straight Connector 1">
            <a:extLst>
              <a:ext uri="{FF2B5EF4-FFF2-40B4-BE49-F238E27FC236}">
                <a16:creationId xmlns:a16="http://schemas.microsoft.com/office/drawing/2014/main" id="{25F3A8A3-1EAA-7F9D-9AD2-0E549DDD1A42}"/>
              </a:ext>
            </a:extLst>
          </p:cNvPr>
          <p:cNvCxnSpPr>
            <a:cxnSpLocks/>
          </p:cNvCxnSpPr>
          <p:nvPr/>
        </p:nvCxnSpPr>
        <p:spPr>
          <a:xfrm>
            <a:off x="4961243" y="4859699"/>
            <a:ext cx="2204093" cy="0"/>
          </a:xfrm>
          <a:prstGeom prst="line">
            <a:avLst/>
          </a:prstGeom>
          <a:noFill/>
          <a:ln w="9525" cap="flat" cmpd="sng" algn="ctr">
            <a:solidFill>
              <a:srgbClr val="FFFFFF">
                <a:alpha val="60000"/>
              </a:srgbClr>
            </a:solidFill>
            <a:prstDash val="solid"/>
            <a:headEnd type="none" w="lg" len="med"/>
            <a:tailEnd type="none" w="lg" len="med"/>
          </a:ln>
          <a:effectLst/>
        </p:spPr>
      </p:cxnSp>
    </p:spTree>
    <p:extLst>
      <p:ext uri="{BB962C8B-B14F-4D97-AF65-F5344CB8AC3E}">
        <p14:creationId xmlns:p14="http://schemas.microsoft.com/office/powerpoint/2010/main" val="3363976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19B2EC-B08E-4E61-1CD0-A2E208C6C618}"/>
              </a:ext>
            </a:extLst>
          </p:cNvPr>
          <p:cNvSpPr>
            <a:spLocks noGrp="1"/>
          </p:cNvSpPr>
          <p:nvPr>
            <p:ph type="body" sz="quarter" idx="11"/>
          </p:nvPr>
        </p:nvSpPr>
        <p:spPr/>
        <p:txBody>
          <a:bodyPr/>
          <a:lstStyle/>
          <a:p>
            <a:endParaRPr lang="en-IE"/>
          </a:p>
        </p:txBody>
      </p:sp>
      <p:sp>
        <p:nvSpPr>
          <p:cNvPr id="3" name="Picture Placeholder 2">
            <a:extLst>
              <a:ext uri="{FF2B5EF4-FFF2-40B4-BE49-F238E27FC236}">
                <a16:creationId xmlns:a16="http://schemas.microsoft.com/office/drawing/2014/main" id="{5B9D698B-ADC6-616C-25E2-1CE4FAB1C436}"/>
              </a:ext>
            </a:extLst>
          </p:cNvPr>
          <p:cNvSpPr>
            <a:spLocks noGrp="1"/>
          </p:cNvSpPr>
          <p:nvPr>
            <p:ph type="pic" sz="quarter" idx="12"/>
          </p:nvPr>
        </p:nvSpPr>
        <p:spPr/>
        <p:txBody>
          <a:bodyPr/>
          <a:lstStyle/>
          <a:p>
            <a:endParaRPr lang="en-IE"/>
          </a:p>
        </p:txBody>
      </p:sp>
    </p:spTree>
    <p:extLst>
      <p:ext uri="{BB962C8B-B14F-4D97-AF65-F5344CB8AC3E}">
        <p14:creationId xmlns:p14="http://schemas.microsoft.com/office/powerpoint/2010/main" val="51977740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DAC7A57F-E25E-10F7-F17F-6AF8DCB06F3A}"/>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r>
              <a:rPr kumimoji="0" lang="ru-RU"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 </a:t>
            </a: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Pricing</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DAE05E49-9259-810B-8318-AECB27308357}"/>
              </a:ext>
            </a:extLst>
          </p:cNvPr>
          <p:cNvSpPr txBox="1"/>
          <p:nvPr/>
        </p:nvSpPr>
        <p:spPr>
          <a:xfrm>
            <a:off x="297543" y="1582057"/>
            <a:ext cx="4884057" cy="615553"/>
          </a:xfrm>
          <a:prstGeom prst="rect">
            <a:avLst/>
          </a:prstGeom>
          <a:noFill/>
        </p:spPr>
        <p:txBody>
          <a:bodyPr wrap="square" lIns="0" tIns="0" rIns="0" bIns="0" rtlCol="0">
            <a:spAutoFit/>
          </a:bodyPr>
          <a:lstStyle/>
          <a:p>
            <a:pPr algn="l"/>
            <a:r>
              <a:rPr lang="en-IE" sz="2000" dirty="0" err="1">
                <a:solidFill>
                  <a:srgbClr val="000000"/>
                </a:solidFill>
              </a:rPr>
              <a:t>Asdfasdfasdf</a:t>
            </a:r>
            <a:endParaRPr lang="en-IE" sz="2000" dirty="0">
              <a:solidFill>
                <a:srgbClr val="000000"/>
              </a:solidFill>
            </a:endParaRPr>
          </a:p>
          <a:p>
            <a:pPr algn="l"/>
            <a:endParaRPr lang="en-IE" sz="2000" dirty="0" err="1">
              <a:solidFill>
                <a:srgbClr val="000000"/>
              </a:solidFill>
            </a:endParaRPr>
          </a:p>
        </p:txBody>
      </p:sp>
    </p:spTree>
    <p:extLst>
      <p:ext uri="{BB962C8B-B14F-4D97-AF65-F5344CB8AC3E}">
        <p14:creationId xmlns:p14="http://schemas.microsoft.com/office/powerpoint/2010/main" val="33542937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21FE26-EB4D-E8DF-B7A7-3AA4923AD665}"/>
              </a:ext>
            </a:extLst>
          </p:cNvPr>
          <p:cNvPicPr>
            <a:picLocks noChangeAspect="1"/>
          </p:cNvPicPr>
          <p:nvPr/>
        </p:nvPicPr>
        <p:blipFill>
          <a:blip r:embed="rId3"/>
          <a:stretch>
            <a:fillRect/>
          </a:stretch>
        </p:blipFill>
        <p:spPr>
          <a:xfrm>
            <a:off x="6286889" y="2447232"/>
            <a:ext cx="415636" cy="415636"/>
          </a:xfrm>
          <a:prstGeom prst="rect">
            <a:avLst/>
          </a:prstGeom>
        </p:spPr>
      </p:pic>
      <p:pic>
        <p:nvPicPr>
          <p:cNvPr id="3" name="Graphic 2">
            <a:extLst>
              <a:ext uri="{FF2B5EF4-FFF2-40B4-BE49-F238E27FC236}">
                <a16:creationId xmlns:a16="http://schemas.microsoft.com/office/drawing/2014/main" id="{C1A38F74-F339-CC92-8860-01BA36559F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0692" y="2447232"/>
            <a:ext cx="415636" cy="415636"/>
          </a:xfrm>
          <a:prstGeom prst="rect">
            <a:avLst/>
          </a:prstGeom>
        </p:spPr>
      </p:pic>
      <p:pic>
        <p:nvPicPr>
          <p:cNvPr id="4" name="Graphic 3">
            <a:extLst>
              <a:ext uri="{FF2B5EF4-FFF2-40B4-BE49-F238E27FC236}">
                <a16:creationId xmlns:a16="http://schemas.microsoft.com/office/drawing/2014/main" id="{99A59EE9-5369-B06D-3B71-7C4125224B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8972" y="2428339"/>
            <a:ext cx="453422" cy="453422"/>
          </a:xfrm>
          <a:prstGeom prst="rect">
            <a:avLst/>
          </a:prstGeom>
        </p:spPr>
      </p:pic>
      <p:pic>
        <p:nvPicPr>
          <p:cNvPr id="5" name="chart" descr="chart">
            <a:extLst>
              <a:ext uri="{FF2B5EF4-FFF2-40B4-BE49-F238E27FC236}">
                <a16:creationId xmlns:a16="http://schemas.microsoft.com/office/drawing/2014/main" id="{09F95A76-CE27-5926-F0E1-076753795C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3778" y="2428340"/>
            <a:ext cx="453422" cy="453420"/>
          </a:xfrm>
          <a:prstGeom prst="rect">
            <a:avLst/>
          </a:prstGeom>
        </p:spPr>
      </p:pic>
      <p:pic>
        <p:nvPicPr>
          <p:cNvPr id="6" name="Graphic 5">
            <a:extLst>
              <a:ext uri="{FF2B5EF4-FFF2-40B4-BE49-F238E27FC236}">
                <a16:creationId xmlns:a16="http://schemas.microsoft.com/office/drawing/2014/main" id="{18EB978B-5AFC-72CA-064E-DB66D049C9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03759" y="2395972"/>
            <a:ext cx="518156" cy="518156"/>
          </a:xfrm>
          <a:prstGeom prst="rect">
            <a:avLst/>
          </a:prstGeom>
        </p:spPr>
      </p:pic>
      <p:pic>
        <p:nvPicPr>
          <p:cNvPr id="7" name="!!datascienceicon">
            <a:extLst>
              <a:ext uri="{FF2B5EF4-FFF2-40B4-BE49-F238E27FC236}">
                <a16:creationId xmlns:a16="http://schemas.microsoft.com/office/drawing/2014/main" id="{6927D8C8-231C-F063-9E36-8B62B2F6CDB4}"/>
              </a:ext>
            </a:extLst>
          </p:cNvPr>
          <p:cNvPicPr>
            <a:picLocks noChangeAspect="1"/>
          </p:cNvPicPr>
          <p:nvPr/>
        </p:nvPicPr>
        <p:blipFill rotWithShape="1">
          <a:blip r:embed="rId12">
            <a:extLst>
              <a:ext uri="{28A0092B-C50C-407E-A947-70E740481C1C}">
                <a14:useLocalDpi xmlns:a14="http://schemas.microsoft.com/office/drawing/2010/main" val="0"/>
              </a:ext>
            </a:extLst>
          </a:blip>
          <a:srcRect l="-6889" b="-12271"/>
          <a:stretch/>
        </p:blipFill>
        <p:spPr>
          <a:xfrm>
            <a:off x="7506034" y="2401699"/>
            <a:ext cx="463239" cy="506703"/>
          </a:xfrm>
          <a:prstGeom prst="rect">
            <a:avLst/>
          </a:prstGeom>
          <a:ln w="10108" cap="flat">
            <a:noFill/>
            <a:prstDash val="solid"/>
            <a:miter/>
          </a:ln>
        </p:spPr>
      </p:pic>
      <p:pic>
        <p:nvPicPr>
          <p:cNvPr id="8" name="Picture 7">
            <a:extLst>
              <a:ext uri="{FF2B5EF4-FFF2-40B4-BE49-F238E27FC236}">
                <a16:creationId xmlns:a16="http://schemas.microsoft.com/office/drawing/2014/main" id="{102ADCC1-99E5-615E-0A03-A0DBA322C640}"/>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498611" y="2430024"/>
            <a:ext cx="547890" cy="450053"/>
          </a:xfrm>
          <a:prstGeom prst="rect">
            <a:avLst/>
          </a:prstGeom>
        </p:spPr>
      </p:pic>
      <p:sp>
        <p:nvSpPr>
          <p:cNvPr id="9" name="TextBox 8">
            <a:extLst>
              <a:ext uri="{FF2B5EF4-FFF2-40B4-BE49-F238E27FC236}">
                <a16:creationId xmlns:a16="http://schemas.microsoft.com/office/drawing/2014/main" id="{077C4CF5-978D-EC08-05FF-9CD6CF1C7F0F}"/>
              </a:ext>
            </a:extLst>
          </p:cNvPr>
          <p:cNvSpPr txBox="1"/>
          <p:nvPr/>
        </p:nvSpPr>
        <p:spPr>
          <a:xfrm>
            <a:off x="1039354" y="3063971"/>
            <a:ext cx="1098313"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Integration</a:t>
            </a:r>
          </a:p>
        </p:txBody>
      </p:sp>
      <p:sp>
        <p:nvSpPr>
          <p:cNvPr id="10" name="TextBox 9">
            <a:extLst>
              <a:ext uri="{FF2B5EF4-FFF2-40B4-BE49-F238E27FC236}">
                <a16:creationId xmlns:a16="http://schemas.microsoft.com/office/drawing/2014/main" id="{6BC76538-743E-0B21-2492-745FFF2ABD54}"/>
              </a:ext>
            </a:extLst>
          </p:cNvPr>
          <p:cNvSpPr txBox="1"/>
          <p:nvPr/>
        </p:nvSpPr>
        <p:spPr>
          <a:xfrm>
            <a:off x="4509313" y="3063971"/>
            <a:ext cx="1112741"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Warehouse</a:t>
            </a:r>
          </a:p>
        </p:txBody>
      </p:sp>
      <p:sp>
        <p:nvSpPr>
          <p:cNvPr id="11" name="TextBox 10">
            <a:extLst>
              <a:ext uri="{FF2B5EF4-FFF2-40B4-BE49-F238E27FC236}">
                <a16:creationId xmlns:a16="http://schemas.microsoft.com/office/drawing/2014/main" id="{EFC7E14E-C871-2ACA-B818-68885BB9D460}"/>
              </a:ext>
            </a:extLst>
          </p:cNvPr>
          <p:cNvSpPr txBox="1"/>
          <p:nvPr/>
        </p:nvSpPr>
        <p:spPr>
          <a:xfrm>
            <a:off x="5982998" y="3063971"/>
            <a:ext cx="1023418"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Real Time Analytics</a:t>
            </a:r>
          </a:p>
        </p:txBody>
      </p:sp>
      <p:sp>
        <p:nvSpPr>
          <p:cNvPr id="12" name="TextBox 11">
            <a:extLst>
              <a:ext uri="{FF2B5EF4-FFF2-40B4-BE49-F238E27FC236}">
                <a16:creationId xmlns:a16="http://schemas.microsoft.com/office/drawing/2014/main" id="{35C1B70A-B827-2F93-F49F-F27479EC3AC6}"/>
              </a:ext>
            </a:extLst>
          </p:cNvPr>
          <p:cNvSpPr txBox="1"/>
          <p:nvPr/>
        </p:nvSpPr>
        <p:spPr>
          <a:xfrm>
            <a:off x="8468891" y="3063971"/>
            <a:ext cx="1143197"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Business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Intelligence</a:t>
            </a:r>
          </a:p>
        </p:txBody>
      </p:sp>
      <p:sp>
        <p:nvSpPr>
          <p:cNvPr id="13" name="TextBox 12">
            <a:extLst>
              <a:ext uri="{FF2B5EF4-FFF2-40B4-BE49-F238E27FC236}">
                <a16:creationId xmlns:a16="http://schemas.microsoft.com/office/drawing/2014/main" id="{209E9101-E85F-4604-84AC-DD95DBC18A56}"/>
              </a:ext>
            </a:extLst>
          </p:cNvPr>
          <p:cNvSpPr txBox="1"/>
          <p:nvPr/>
        </p:nvSpPr>
        <p:spPr>
          <a:xfrm>
            <a:off x="7367360" y="3063971"/>
            <a:ext cx="740587"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Science</a:t>
            </a:r>
          </a:p>
        </p:txBody>
      </p:sp>
      <p:sp>
        <p:nvSpPr>
          <p:cNvPr id="14" name="!!datalake">
            <a:extLst>
              <a:ext uri="{FF2B5EF4-FFF2-40B4-BE49-F238E27FC236}">
                <a16:creationId xmlns:a16="http://schemas.microsoft.com/office/drawing/2014/main" id="{3D8905DC-5510-BB61-CAC4-AAF9F6428754}"/>
              </a:ext>
            </a:extLst>
          </p:cNvPr>
          <p:cNvSpPr txBox="1"/>
          <p:nvPr/>
        </p:nvSpPr>
        <p:spPr>
          <a:xfrm>
            <a:off x="2512069" y="3063971"/>
            <a:ext cx="520975"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 </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Lake</a:t>
            </a:r>
          </a:p>
        </p:txBody>
      </p:sp>
      <p:sp>
        <p:nvSpPr>
          <p:cNvPr id="15" name="TextBox 14">
            <a:extLst>
              <a:ext uri="{FF2B5EF4-FFF2-40B4-BE49-F238E27FC236}">
                <a16:creationId xmlns:a16="http://schemas.microsoft.com/office/drawing/2014/main" id="{C5A8A612-722A-8F08-7435-5F5D764AC181}"/>
              </a:ext>
            </a:extLst>
          </p:cNvPr>
          <p:cNvSpPr txBox="1"/>
          <p:nvPr/>
        </p:nvSpPr>
        <p:spPr>
          <a:xfrm>
            <a:off x="9973029" y="3063971"/>
            <a:ext cx="1179617" cy="276999"/>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Governance</a:t>
            </a:r>
          </a:p>
        </p:txBody>
      </p:sp>
      <p:sp>
        <p:nvSpPr>
          <p:cNvPr id="16" name="TextBox 15">
            <a:extLst>
              <a:ext uri="{FF2B5EF4-FFF2-40B4-BE49-F238E27FC236}">
                <a16:creationId xmlns:a16="http://schemas.microsoft.com/office/drawing/2014/main" id="{038F87D6-A6CD-A896-9CC1-BF3AED6E41FB}"/>
              </a:ext>
            </a:extLst>
          </p:cNvPr>
          <p:cNvSpPr txBox="1"/>
          <p:nvPr/>
        </p:nvSpPr>
        <p:spPr>
          <a:xfrm>
            <a:off x="3380530" y="3063971"/>
            <a:ext cx="767839"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Spark</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Engines</a:t>
            </a:r>
          </a:p>
        </p:txBody>
      </p:sp>
      <p:pic>
        <p:nvPicPr>
          <p:cNvPr id="17" name="Picture 16">
            <a:extLst>
              <a:ext uri="{FF2B5EF4-FFF2-40B4-BE49-F238E27FC236}">
                <a16:creationId xmlns:a16="http://schemas.microsoft.com/office/drawing/2014/main" id="{A5C4A91F-C4D1-E7CD-0DF3-CD74778CB476}"/>
              </a:ext>
            </a:extLst>
          </p:cNvPr>
          <p:cNvPicPr>
            <a:picLocks noChangeAspect="1"/>
          </p:cNvPicPr>
          <p:nvPr/>
        </p:nvPicPr>
        <p:blipFill>
          <a:blip r:embed="rId14"/>
          <a:stretch>
            <a:fillRect/>
          </a:stretch>
        </p:blipFill>
        <p:spPr>
          <a:xfrm>
            <a:off x="3400072" y="2465371"/>
            <a:ext cx="730124" cy="379359"/>
          </a:xfrm>
          <a:prstGeom prst="rect">
            <a:avLst/>
          </a:prstGeom>
        </p:spPr>
      </p:pic>
      <p:sp>
        <p:nvSpPr>
          <p:cNvPr id="32" name="Title 6">
            <a:extLst>
              <a:ext uri="{FF2B5EF4-FFF2-40B4-BE49-F238E27FC236}">
                <a16:creationId xmlns:a16="http://schemas.microsoft.com/office/drawing/2014/main" id="{B8A5D919-2D60-FEA2-70C0-0EBA807805B1}"/>
              </a:ext>
            </a:extLst>
          </p:cNvPr>
          <p:cNvSpPr txBox="1">
            <a:spLocks/>
          </p:cNvSpPr>
          <p:nvPr/>
        </p:nvSpPr>
        <p:spPr>
          <a:xfrm>
            <a:off x="582614" y="110002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p>
        </p:txBody>
      </p:sp>
      <p:grpSp>
        <p:nvGrpSpPr>
          <p:cNvPr id="33" name="Group 32">
            <a:extLst>
              <a:ext uri="{FF2B5EF4-FFF2-40B4-BE49-F238E27FC236}">
                <a16:creationId xmlns:a16="http://schemas.microsoft.com/office/drawing/2014/main" id="{DC227AC3-6165-B38C-F9F6-77C6CCA65C3E}"/>
              </a:ext>
            </a:extLst>
          </p:cNvPr>
          <p:cNvGrpSpPr/>
          <p:nvPr/>
        </p:nvGrpSpPr>
        <p:grpSpPr>
          <a:xfrm>
            <a:off x="0" y="0"/>
            <a:ext cx="12191999" cy="6858000"/>
            <a:chOff x="0" y="0"/>
            <a:chExt cx="12191999" cy="6858000"/>
          </a:xfrm>
        </p:grpSpPr>
        <p:sp>
          <p:nvSpPr>
            <p:cNvPr id="34" name="Rectangle 33">
              <a:extLst>
                <a:ext uri="{FF2B5EF4-FFF2-40B4-BE49-F238E27FC236}">
                  <a16:creationId xmlns:a16="http://schemas.microsoft.com/office/drawing/2014/main" id="{9F54BF00-A2C9-0653-8536-74015A6D90F4}"/>
                </a:ext>
              </a:extLst>
            </p:cNvPr>
            <p:cNvSpPr/>
            <p:nvPr/>
          </p:nvSpPr>
          <p:spPr bwMode="auto">
            <a:xfrm>
              <a:off x="0"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40DA91E7-FCAA-B79B-612A-0D16782BBDAD}"/>
                </a:ext>
              </a:extLst>
            </p:cNvPr>
            <p:cNvSpPr/>
            <p:nvPr/>
          </p:nvSpPr>
          <p:spPr bwMode="auto">
            <a:xfrm flipH="1">
              <a:off x="11216569"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sp>
        <p:nvSpPr>
          <p:cNvPr id="36" name="!!Line1">
            <a:extLst>
              <a:ext uri="{FF2B5EF4-FFF2-40B4-BE49-F238E27FC236}">
                <a16:creationId xmlns:a16="http://schemas.microsoft.com/office/drawing/2014/main" id="{9BAEE831-3918-6FD8-9825-D6CDA8CF457F}"/>
              </a:ext>
            </a:extLst>
          </p:cNvPr>
          <p:cNvSpPr/>
          <p:nvPr/>
        </p:nvSpPr>
        <p:spPr bwMode="auto">
          <a:xfrm rot="16200000">
            <a:off x="4916776" y="-2109122"/>
            <a:ext cx="2358448" cy="11026772"/>
          </a:xfrm>
          <a:prstGeom prst="roundRect">
            <a:avLst>
              <a:gd name="adj" fmla="val 23291"/>
            </a:avLst>
          </a:prstGeom>
          <a:noFill/>
          <a:ln w="9525" cap="flat" cmpd="sng" algn="ctr">
            <a:gradFill flip="none" rotWithShape="1">
              <a:gsLst>
                <a:gs pos="0">
                  <a:srgbClr val="0078D4"/>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345CF893-8573-E6A8-8A0A-9A2C33B921F2}"/>
              </a:ext>
            </a:extLst>
          </p:cNvPr>
          <p:cNvSpPr txBox="1"/>
          <p:nvPr/>
        </p:nvSpPr>
        <p:spPr>
          <a:xfrm>
            <a:off x="3649816" y="4240446"/>
            <a:ext cx="4892365" cy="553998"/>
          </a:xfrm>
          <a:prstGeom prst="rect">
            <a:avLst/>
          </a:prstGeom>
          <a:solidFill>
            <a:srgbClr val="FFFFFF"/>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Unified analytics fabric</a:t>
            </a:r>
          </a:p>
        </p:txBody>
      </p:sp>
      <p:sp>
        <p:nvSpPr>
          <p:cNvPr id="38" name="Text Placeholder 3">
            <a:extLst>
              <a:ext uri="{FF2B5EF4-FFF2-40B4-BE49-F238E27FC236}">
                <a16:creationId xmlns:a16="http://schemas.microsoft.com/office/drawing/2014/main" id="{96A1A514-0A8D-2637-6B7E-06FEE79E71A8}"/>
              </a:ext>
            </a:extLst>
          </p:cNvPr>
          <p:cNvSpPr txBox="1">
            <a:spLocks/>
          </p:cNvSpPr>
          <p:nvPr/>
        </p:nvSpPr>
        <p:spPr>
          <a:xfrm>
            <a:off x="552450" y="4892531"/>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End-to-end analytics data fabric </a:t>
            </a:r>
          </a:p>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From the data lake to the business user</a:t>
            </a:r>
          </a:p>
        </p:txBody>
      </p:sp>
    </p:spTree>
    <p:extLst>
      <p:ext uri="{BB962C8B-B14F-4D97-AF65-F5344CB8AC3E}">
        <p14:creationId xmlns:p14="http://schemas.microsoft.com/office/powerpoint/2010/main" val="108132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42" presetClass="path" presetSubtype="0" decel="100000" fill="hold" grpId="1" nodeType="withEffect">
                                  <p:stCondLst>
                                    <p:cond delay="100"/>
                                  </p:stCondLst>
                                  <p:childTnLst>
                                    <p:animMotion origin="layout" path="M 0 -1.48148E-6 L 0 0.03472 " pathEditMode="relative" rAng="0" ptsTypes="AA">
                                      <p:cBhvr>
                                        <p:cTn id="9" dur="750" spd="-100000" fill="hold"/>
                                        <p:tgtEl>
                                          <p:spTgt spid="38"/>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3AC0D8-BF53-2A9E-48BD-55C600BAD18D}"/>
              </a:ext>
            </a:extLst>
          </p:cNvPr>
          <p:cNvSpPr>
            <a:spLocks noGrp="1"/>
          </p:cNvSpPr>
          <p:nvPr>
            <p:ph type="title" idx="4294967295"/>
          </p:nvPr>
        </p:nvSpPr>
        <p:spPr>
          <a:xfrm>
            <a:off x="587375" y="517525"/>
            <a:ext cx="11017250" cy="554038"/>
          </a:xfrm>
        </p:spPr>
        <p:txBody>
          <a:bodyPr/>
          <a:lstStyle/>
          <a:p>
            <a:pPr algn="ctr"/>
            <a:r>
              <a:rPr lang="en-IE" dirty="0"/>
              <a:t>Why Fabric</a:t>
            </a:r>
          </a:p>
        </p:txBody>
      </p:sp>
      <p:sp>
        <p:nvSpPr>
          <p:cNvPr id="5" name="TextBox 4">
            <a:extLst>
              <a:ext uri="{FF2B5EF4-FFF2-40B4-BE49-F238E27FC236}">
                <a16:creationId xmlns:a16="http://schemas.microsoft.com/office/drawing/2014/main" id="{7714A4E6-2A20-5793-BD28-10FD995A05BF}"/>
              </a:ext>
            </a:extLst>
          </p:cNvPr>
          <p:cNvSpPr txBox="1"/>
          <p:nvPr/>
        </p:nvSpPr>
        <p:spPr>
          <a:xfrm>
            <a:off x="587375" y="1204075"/>
            <a:ext cx="4116577" cy="5601533"/>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Democratize Analytics</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Persona Experience</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Simplify</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Operations</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Deployment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Administration/Management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Pricing</a:t>
            </a: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Single Source of Truth</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err="1">
                <a:solidFill>
                  <a:srgbClr val="000000"/>
                </a:solidFill>
              </a:rPr>
              <a:t>OneLake</a:t>
            </a:r>
            <a:r>
              <a:rPr lang="en-US" kern="0" dirty="0">
                <a:solidFill>
                  <a:srgbClr val="000000"/>
                </a:solidFill>
              </a:rPr>
              <a:t> </a:t>
            </a: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One Security</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Open but Secure </a:t>
            </a:r>
          </a:p>
          <a:p>
            <a:pPr marL="0" indent="0">
              <a:spcBef>
                <a:spcPts val="1600"/>
              </a:spcBef>
              <a:buNone/>
              <a:defRPr/>
            </a:pPr>
            <a:r>
              <a:rPr kumimoji="0" lang="en-US" sz="14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Part of Microsoft Platform</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Seamless integration </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D85554B5-941C-FFAF-99D4-0DDE499EFF02}"/>
              </a:ext>
            </a:extLst>
          </p:cNvPr>
          <p:cNvCxnSpPr>
            <a:cxnSpLocks/>
          </p:cNvCxnSpPr>
          <p:nvPr/>
        </p:nvCxnSpPr>
        <p:spPr>
          <a:xfrm>
            <a:off x="659947" y="2372626"/>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7" name="Straight Connector 6">
            <a:extLst>
              <a:ext uri="{FF2B5EF4-FFF2-40B4-BE49-F238E27FC236}">
                <a16:creationId xmlns:a16="http://schemas.microsoft.com/office/drawing/2014/main" id="{053D5DED-7413-1D6E-268C-164ED0DD8D39}"/>
              </a:ext>
            </a:extLst>
          </p:cNvPr>
          <p:cNvCxnSpPr>
            <a:cxnSpLocks/>
          </p:cNvCxnSpPr>
          <p:nvPr/>
        </p:nvCxnSpPr>
        <p:spPr>
          <a:xfrm>
            <a:off x="659947" y="4114340"/>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2C29D36E-ACF3-8B8E-27C2-810B2B8D884C}"/>
              </a:ext>
            </a:extLst>
          </p:cNvPr>
          <p:cNvCxnSpPr>
            <a:cxnSpLocks/>
          </p:cNvCxnSpPr>
          <p:nvPr/>
        </p:nvCxnSpPr>
        <p:spPr>
          <a:xfrm>
            <a:off x="659947" y="4883597"/>
            <a:ext cx="3909556" cy="0"/>
          </a:xfrm>
          <a:prstGeom prst="line">
            <a:avLst/>
          </a:prstGeom>
          <a:noFill/>
          <a:ln w="9525" cap="flat" cmpd="sng" algn="ctr">
            <a:solidFill>
              <a:srgbClr val="FFFFFF">
                <a:lumMod val="85000"/>
              </a:srgbClr>
            </a:solidFill>
            <a:prstDash val="solid"/>
            <a:headEnd type="none" w="lg" len="med"/>
            <a:tailEnd type="none" w="lg" len="med"/>
          </a:ln>
          <a:effectLst/>
        </p:spPr>
      </p:cxnSp>
      <p:grpSp>
        <p:nvGrpSpPr>
          <p:cNvPr id="9" name="Group 8">
            <a:extLst>
              <a:ext uri="{FF2B5EF4-FFF2-40B4-BE49-F238E27FC236}">
                <a16:creationId xmlns:a16="http://schemas.microsoft.com/office/drawing/2014/main" id="{3A154F86-D29B-9A1F-5264-D278E69908E9}"/>
              </a:ext>
            </a:extLst>
          </p:cNvPr>
          <p:cNvGrpSpPr/>
          <p:nvPr/>
        </p:nvGrpSpPr>
        <p:grpSpPr>
          <a:xfrm>
            <a:off x="4901871" y="1604783"/>
            <a:ext cx="6702754" cy="4184564"/>
            <a:chOff x="584200" y="1881188"/>
            <a:chExt cx="6702754" cy="4184564"/>
          </a:xfrm>
        </p:grpSpPr>
        <p:sp>
          <p:nvSpPr>
            <p:cNvPr id="10" name="Rounded Rectangle 25">
              <a:extLst>
                <a:ext uri="{FF2B5EF4-FFF2-40B4-BE49-F238E27FC236}">
                  <a16:creationId xmlns:a16="http://schemas.microsoft.com/office/drawing/2014/main" id="{B44F68A7-BC7A-209D-DC3C-3AFFE29F67E2}"/>
                </a:ext>
              </a:extLst>
            </p:cNvPr>
            <p:cNvSpPr/>
            <p:nvPr/>
          </p:nvSpPr>
          <p:spPr bwMode="auto">
            <a:xfrm>
              <a:off x="584200"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1" name="Rounded Rectangle 45">
              <a:extLst>
                <a:ext uri="{FF2B5EF4-FFF2-40B4-BE49-F238E27FC236}">
                  <a16:creationId xmlns:a16="http://schemas.microsoft.com/office/drawing/2014/main" id="{05FFDCC1-A65D-249F-E4A0-18BDB2F658FF}"/>
                </a:ext>
              </a:extLst>
            </p:cNvPr>
            <p:cNvSpPr/>
            <p:nvPr/>
          </p:nvSpPr>
          <p:spPr>
            <a:xfrm>
              <a:off x="782028"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12" name="TextBox 11">
              <a:extLst>
                <a:ext uri="{FF2B5EF4-FFF2-40B4-BE49-F238E27FC236}">
                  <a16:creationId xmlns:a16="http://schemas.microsoft.com/office/drawing/2014/main" id="{A9881752-6C6A-1806-20AC-0F7B1D25E413}"/>
                </a:ext>
              </a:extLst>
            </p:cNvPr>
            <p:cNvSpPr txBox="1"/>
            <p:nvPr/>
          </p:nvSpPr>
          <p:spPr>
            <a:xfrm>
              <a:off x="1777965" y="5283840"/>
              <a:ext cx="4315223" cy="27979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cs typeface="Segoe UI" panose="020B0502040204020203" pitchFamily="34" charset="0"/>
                </a:rPr>
                <a:t> The Intelligent Data Fabric</a:t>
              </a:r>
            </a:p>
          </p:txBody>
        </p:sp>
        <p:grpSp>
          <p:nvGrpSpPr>
            <p:cNvPr id="13" name="Group 12">
              <a:extLst>
                <a:ext uri="{FF2B5EF4-FFF2-40B4-BE49-F238E27FC236}">
                  <a16:creationId xmlns:a16="http://schemas.microsoft.com/office/drawing/2014/main" id="{B90757DF-015D-6668-0914-3470E0EF697F}"/>
                </a:ext>
              </a:extLst>
            </p:cNvPr>
            <p:cNvGrpSpPr/>
            <p:nvPr/>
          </p:nvGrpSpPr>
          <p:grpSpPr>
            <a:xfrm>
              <a:off x="1000123" y="3171889"/>
              <a:ext cx="5870907" cy="1943488"/>
              <a:chOff x="1051637" y="3142582"/>
              <a:chExt cx="6457997" cy="2137835"/>
            </a:xfrm>
            <a:gradFill flip="none" rotWithShape="1">
              <a:gsLst>
                <a:gs pos="100000">
                  <a:srgbClr val="4FD4FF"/>
                </a:gs>
                <a:gs pos="0">
                  <a:srgbClr val="0078D4"/>
                </a:gs>
                <a:gs pos="60000">
                  <a:srgbClr val="0078D4">
                    <a:lumMod val="60000"/>
                    <a:lumOff val="40000"/>
                  </a:srgbClr>
                </a:gs>
              </a:gsLst>
              <a:lin ang="2700000" scaled="1"/>
              <a:tileRect/>
            </a:gradFill>
          </p:grpSpPr>
          <p:sp>
            <p:nvSpPr>
              <p:cNvPr id="21" name="Rounded Rectangle 45">
                <a:extLst>
                  <a:ext uri="{FF2B5EF4-FFF2-40B4-BE49-F238E27FC236}">
                    <a16:creationId xmlns:a16="http://schemas.microsoft.com/office/drawing/2014/main" id="{FEEE1FF8-06EF-411C-2DD8-2E47FD3D851B}"/>
                  </a:ext>
                </a:extLst>
              </p:cNvPr>
              <p:cNvSpPr/>
              <p:nvPr/>
            </p:nvSpPr>
            <p:spPr>
              <a:xfrm>
                <a:off x="1051637" y="314258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 Assisted</a:t>
                </a:r>
              </a:p>
            </p:txBody>
          </p:sp>
          <p:sp>
            <p:nvSpPr>
              <p:cNvPr id="22" name="Rounded Rectangle 45">
                <a:extLst>
                  <a:ext uri="{FF2B5EF4-FFF2-40B4-BE49-F238E27FC236}">
                    <a16:creationId xmlns:a16="http://schemas.microsoft.com/office/drawing/2014/main" id="{2C93F47A-E7B1-38B4-CBF7-ECBDF313EEF0}"/>
                  </a:ext>
                </a:extLst>
              </p:cNvPr>
              <p:cNvSpPr/>
              <p:nvPr/>
            </p:nvSpPr>
            <p:spPr>
              <a:xfrm>
                <a:off x="1051637" y="3582959"/>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Shared Workspaces</a:t>
                </a:r>
              </a:p>
            </p:txBody>
          </p:sp>
          <p:sp>
            <p:nvSpPr>
              <p:cNvPr id="23" name="Rounded Rectangle 45">
                <a:extLst>
                  <a:ext uri="{FF2B5EF4-FFF2-40B4-BE49-F238E27FC236}">
                    <a16:creationId xmlns:a16="http://schemas.microsoft.com/office/drawing/2014/main" id="{8CFF67CC-B430-D9BF-C3B4-16339F9B58E5}"/>
                  </a:ext>
                </a:extLst>
              </p:cNvPr>
              <p:cNvSpPr/>
              <p:nvPr/>
            </p:nvSpPr>
            <p:spPr>
              <a:xfrm>
                <a:off x="1051637" y="4023336"/>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Universal Compute Capacities</a:t>
                </a:r>
              </a:p>
            </p:txBody>
          </p:sp>
          <p:sp>
            <p:nvSpPr>
              <p:cNvPr id="24" name="Rounded Rectangle 45">
                <a:extLst>
                  <a:ext uri="{FF2B5EF4-FFF2-40B4-BE49-F238E27FC236}">
                    <a16:creationId xmlns:a16="http://schemas.microsoft.com/office/drawing/2014/main" id="{FCA42762-F9ED-00EC-79EC-86CF43D5058E}"/>
                  </a:ext>
                </a:extLst>
              </p:cNvPr>
              <p:cNvSpPr/>
              <p:nvPr/>
            </p:nvSpPr>
            <p:spPr>
              <a:xfrm>
                <a:off x="1051637" y="4463713"/>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OneSecurity</a:t>
                </a:r>
              </a:p>
            </p:txBody>
          </p:sp>
          <p:sp>
            <p:nvSpPr>
              <p:cNvPr id="25" name="Rounded Rectangle 45">
                <a:extLst>
                  <a:ext uri="{FF2B5EF4-FFF2-40B4-BE49-F238E27FC236}">
                    <a16:creationId xmlns:a16="http://schemas.microsoft.com/office/drawing/2014/main" id="{B9D412BE-D21A-4E27-EC32-881D463F92EA}"/>
                  </a:ext>
                </a:extLst>
              </p:cNvPr>
              <p:cNvSpPr/>
              <p:nvPr/>
            </p:nvSpPr>
            <p:spPr>
              <a:xfrm>
                <a:off x="1051637" y="490409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615665A8-A9BF-2C80-54F8-CDB7C2F447FC}"/>
                </a:ext>
              </a:extLst>
            </p:cNvPr>
            <p:cNvGrpSpPr/>
            <p:nvPr/>
          </p:nvGrpSpPr>
          <p:grpSpPr>
            <a:xfrm>
              <a:off x="888624" y="2155936"/>
              <a:ext cx="6093906" cy="831968"/>
              <a:chOff x="888624" y="2155936"/>
              <a:chExt cx="6093906" cy="831968"/>
            </a:xfrm>
          </p:grpSpPr>
          <p:sp>
            <p:nvSpPr>
              <p:cNvPr id="15" name="Rounded Rectangle 8">
                <a:extLst>
                  <a:ext uri="{FF2B5EF4-FFF2-40B4-BE49-F238E27FC236}">
                    <a16:creationId xmlns:a16="http://schemas.microsoft.com/office/drawing/2014/main" id="{01300C92-2027-B3AF-D855-1E2431EB604E}"/>
                  </a:ext>
                </a:extLst>
              </p:cNvPr>
              <p:cNvSpPr/>
              <p:nvPr/>
            </p:nvSpPr>
            <p:spPr>
              <a:xfrm>
                <a:off x="888624"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16" name="Rounded Rectangle 9">
                <a:extLst>
                  <a:ext uri="{FF2B5EF4-FFF2-40B4-BE49-F238E27FC236}">
                    <a16:creationId xmlns:a16="http://schemas.microsoft.com/office/drawing/2014/main" id="{B0509971-7626-4147-0ED8-F24D3ED997ED}"/>
                  </a:ext>
                </a:extLst>
              </p:cNvPr>
              <p:cNvSpPr/>
              <p:nvPr/>
            </p:nvSpPr>
            <p:spPr>
              <a:xfrm>
                <a:off x="1917996"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17" name="Rounded Rectangle 10">
                <a:extLst>
                  <a:ext uri="{FF2B5EF4-FFF2-40B4-BE49-F238E27FC236}">
                    <a16:creationId xmlns:a16="http://schemas.microsoft.com/office/drawing/2014/main" id="{E8D8D105-8C7D-565E-BD50-DB28F41BEABF}"/>
                  </a:ext>
                </a:extLst>
              </p:cNvPr>
              <p:cNvSpPr/>
              <p:nvPr/>
            </p:nvSpPr>
            <p:spPr>
              <a:xfrm>
                <a:off x="2947368"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18" name="Rounded Rectangle 11">
                <a:extLst>
                  <a:ext uri="{FF2B5EF4-FFF2-40B4-BE49-F238E27FC236}">
                    <a16:creationId xmlns:a16="http://schemas.microsoft.com/office/drawing/2014/main" id="{5A98E97D-E6F7-5591-4C00-87B54F265A41}"/>
                  </a:ext>
                </a:extLst>
              </p:cNvPr>
              <p:cNvSpPr/>
              <p:nvPr/>
            </p:nvSpPr>
            <p:spPr>
              <a:xfrm>
                <a:off x="3976740"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19" name="Rounded Rectangle 12">
                <a:extLst>
                  <a:ext uri="{FF2B5EF4-FFF2-40B4-BE49-F238E27FC236}">
                    <a16:creationId xmlns:a16="http://schemas.microsoft.com/office/drawing/2014/main" id="{39884265-8EC9-85F1-58A5-3EFA654F60CA}"/>
                  </a:ext>
                </a:extLst>
              </p:cNvPr>
              <p:cNvSpPr/>
              <p:nvPr/>
            </p:nvSpPr>
            <p:spPr>
              <a:xfrm>
                <a:off x="5006112"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0" name="Rounded Rectangle 13">
                <a:extLst>
                  <a:ext uri="{FF2B5EF4-FFF2-40B4-BE49-F238E27FC236}">
                    <a16:creationId xmlns:a16="http://schemas.microsoft.com/office/drawing/2014/main" id="{BB427341-9788-4411-7EE6-B47B2DF1BC75}"/>
                  </a:ext>
                </a:extLst>
              </p:cNvPr>
              <p:cNvSpPr/>
              <p:nvPr/>
            </p:nvSpPr>
            <p:spPr>
              <a:xfrm>
                <a:off x="6035730" y="2155936"/>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grpSp>
      </p:grpSp>
      <p:cxnSp>
        <p:nvCxnSpPr>
          <p:cNvPr id="26" name="Straight Connector 25">
            <a:extLst>
              <a:ext uri="{FF2B5EF4-FFF2-40B4-BE49-F238E27FC236}">
                <a16:creationId xmlns:a16="http://schemas.microsoft.com/office/drawing/2014/main" id="{1343E68D-F135-5396-0BDD-45B1B5ECD23A}"/>
              </a:ext>
            </a:extLst>
          </p:cNvPr>
          <p:cNvCxnSpPr>
            <a:cxnSpLocks/>
          </p:cNvCxnSpPr>
          <p:nvPr/>
        </p:nvCxnSpPr>
        <p:spPr>
          <a:xfrm>
            <a:off x="659947" y="5667368"/>
            <a:ext cx="3909556" cy="0"/>
          </a:xfrm>
          <a:prstGeom prst="line">
            <a:avLst/>
          </a:prstGeom>
          <a:noFill/>
          <a:ln w="9525"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25857637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grpSp>
        <p:nvGrpSpPr>
          <p:cNvPr id="37" name="!!B1">
            <a:extLst>
              <a:ext uri="{FF2B5EF4-FFF2-40B4-BE49-F238E27FC236}">
                <a16:creationId xmlns:a16="http://schemas.microsoft.com/office/drawing/2014/main" id="{C2A13E6D-7F8B-73FD-40D0-0BB9F0A64315}"/>
              </a:ext>
            </a:extLst>
          </p:cNvPr>
          <p:cNvGrpSpPr/>
          <p:nvPr/>
        </p:nvGrpSpPr>
        <p:grpSpPr>
          <a:xfrm>
            <a:off x="602352" y="2461047"/>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Complete Analytics Platform</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Best of Breed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Unified SaaS Solution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Low Code Plus Pro Dev</a:t>
              </a: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2A6E4F4B-2CF4-D72B-0002-9DFDD9E4DAAE}"/>
                </a:ext>
              </a:extLst>
            </p:cNvPr>
            <p:cNvCxnSpPr>
              <a:cxnSpLocks/>
            </p:cNvCxnSpPr>
            <p:nvPr/>
          </p:nvCxnSpPr>
          <p:spPr>
            <a:xfrm>
              <a:off x="8079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End-to-end analytics data fabric </a:t>
            </a:r>
          </a:p>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From the data lake to the business user</a:t>
            </a:r>
          </a:p>
        </p:txBody>
      </p:sp>
      <p:grpSp>
        <p:nvGrpSpPr>
          <p:cNvPr id="42" name="!!B2">
            <a:extLst>
              <a:ext uri="{FF2B5EF4-FFF2-40B4-BE49-F238E27FC236}">
                <a16:creationId xmlns:a16="http://schemas.microsoft.com/office/drawing/2014/main" id="{27476FD2-BB8C-51A9-F85F-50A4C2C99E8A}"/>
              </a:ext>
            </a:extLst>
          </p:cNvPr>
          <p:cNvGrpSpPr/>
          <p:nvPr/>
        </p:nvGrpSpPr>
        <p:grpSpPr>
          <a:xfrm>
            <a:off x="3387462" y="2461047"/>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Lake-centric </a:t>
              </a:r>
              <a:br>
                <a:rPr kumimoji="0" lang="en-US" sz="2000" b="0" i="0" u="none" strike="noStrike" kern="0" cap="none" spc="0" normalizeH="0" baseline="0" noProof="0">
                  <a:ln>
                    <a:noFill/>
                  </a:ln>
                  <a:solidFill>
                    <a:srgbClr val="FFFFFF"/>
                  </a:solidFill>
                  <a:effectLst/>
                  <a:uLnTx/>
                  <a:uFillTx/>
                  <a:latin typeface="Segoe UI Semibold"/>
                  <a:ea typeface="+mn-ea"/>
                  <a:cs typeface="Segoe UI"/>
                </a:rPr>
              </a:br>
              <a:r>
                <a:rPr kumimoji="0" lang="en-US" sz="2000" b="0" i="0" u="none" strike="noStrike" kern="0" cap="none" spc="0" normalizeH="0" baseline="0" noProof="0">
                  <a:ln>
                    <a:noFill/>
                  </a:ln>
                  <a:solidFill>
                    <a:srgbClr val="FFFFFF"/>
                  </a:solidFill>
                  <a:effectLst/>
                  <a:uLnTx/>
                  <a:uFillTx/>
                  <a:latin typeface="Segoe UI Semibold"/>
                  <a:ea typeface="+mn-ea"/>
                  <a:cs typeface="Segoe UI"/>
                </a:rPr>
                <a:t>and Open</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 Copy</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Always Synced</a:t>
              </a: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6172572" y="2461047"/>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Empower Every Office User</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Familiar and Intuitive</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Built Into Office</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Insight to Action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50" name="!!B4">
            <a:extLst>
              <a:ext uri="{FF2B5EF4-FFF2-40B4-BE49-F238E27FC236}">
                <a16:creationId xmlns:a16="http://schemas.microsoft.com/office/drawing/2014/main" id="{1B2D5D8C-24FD-C0C3-2A19-95C8F2873767}"/>
              </a:ext>
            </a:extLst>
          </p:cNvPr>
          <p:cNvGrpSpPr/>
          <p:nvPr/>
        </p:nvGrpSpPr>
        <p:grpSpPr>
          <a:xfrm>
            <a:off x="8957682" y="2461047"/>
            <a:ext cx="2631967" cy="3272239"/>
            <a:chOff x="8957682" y="2461047"/>
            <a:chExt cx="2631967" cy="3272239"/>
          </a:xfrm>
        </p:grpSpPr>
        <p:sp>
          <p:nvSpPr>
            <p:cNvPr id="51" name="Rectangle: Rounded Corners 5">
              <a:extLst>
                <a:ext uri="{FF2B5EF4-FFF2-40B4-BE49-F238E27FC236}">
                  <a16:creationId xmlns:a16="http://schemas.microsoft.com/office/drawing/2014/main" id="{EE1B7B0D-0517-EF78-F312-B6E5586EC7C2}"/>
                </a:ext>
              </a:extLst>
            </p:cNvPr>
            <p:cNvSpPr/>
            <p:nvPr/>
          </p:nvSpPr>
          <p:spPr bwMode="auto">
            <a:xfrm>
              <a:off x="895768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Persistent Security </a:t>
              </a:r>
              <a:br>
                <a:rPr kumimoji="0" lang="en-US" sz="2000" b="0" i="0" u="none" strike="noStrike" kern="0" cap="none" spc="0" normalizeH="0" baseline="0" noProof="0" dirty="0">
                  <a:ln>
                    <a:noFill/>
                  </a:ln>
                  <a:solidFill>
                    <a:srgbClr val="FFFFFF"/>
                  </a:solidFill>
                  <a:effectLst/>
                  <a:uLnTx/>
                  <a:uFillTx/>
                  <a:latin typeface="Segoe UI Semibold"/>
                  <a:ea typeface="+mn-ea"/>
                  <a:cs typeface="Segoe UI"/>
                </a:rPr>
              </a:b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and Governance</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End-to-End Visibility</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Always Governed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Secure by Default</a:t>
              </a:r>
            </a:p>
          </p:txBody>
        </p:sp>
        <p:cxnSp>
          <p:nvCxnSpPr>
            <p:cNvPr id="52" name="Straight Connector 51">
              <a:extLst>
                <a:ext uri="{FF2B5EF4-FFF2-40B4-BE49-F238E27FC236}">
                  <a16:creationId xmlns:a16="http://schemas.microsoft.com/office/drawing/2014/main" id="{BE1080A1-B916-5D5C-3755-276609DB6957}"/>
                </a:ext>
              </a:extLst>
            </p:cNvPr>
            <p:cNvCxnSpPr>
              <a:cxnSpLocks/>
            </p:cNvCxnSpPr>
            <p:nvPr/>
          </p:nvCxnSpPr>
          <p:spPr>
            <a:xfrm>
              <a:off x="91976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53" name="Straight Connector 52">
              <a:extLst>
                <a:ext uri="{FF2B5EF4-FFF2-40B4-BE49-F238E27FC236}">
                  <a16:creationId xmlns:a16="http://schemas.microsoft.com/office/drawing/2014/main" id="{3B2CCF4A-64E2-D9E6-8A7B-C6AEFDC22F0C}"/>
                </a:ext>
              </a:extLst>
            </p:cNvPr>
            <p:cNvCxnSpPr>
              <a:cxnSpLocks/>
            </p:cNvCxnSpPr>
            <p:nvPr/>
          </p:nvCxnSpPr>
          <p:spPr>
            <a:xfrm>
              <a:off x="91976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Tree>
    <p:extLst>
      <p:ext uri="{BB962C8B-B14F-4D97-AF65-F5344CB8AC3E}">
        <p14:creationId xmlns:p14="http://schemas.microsoft.com/office/powerpoint/2010/main" val="1459153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par>
                                <p:cTn id="20" presetID="10" presetClass="entr" presetSubtype="0" fill="hold" nodeType="withEffect">
                                  <p:stCondLst>
                                    <p:cond delay="4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42" presetClass="path" presetSubtype="0" decel="100000" fill="hold" nodeType="withEffect">
                                  <p:stCondLst>
                                    <p:cond delay="400"/>
                                  </p:stCondLst>
                                  <p:childTnLst>
                                    <p:animMotion origin="layout" path="M -3.95833E-6 4.07407E-6 L -3.95833E-6 0.03472 " pathEditMode="relative" rAng="0" ptsTypes="AA">
                                      <p:cBhvr>
                                        <p:cTn id="24" dur="750" spd="-100000" fill="hold"/>
                                        <p:tgtEl>
                                          <p:spTgt spid="5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It’s SaaS</a:t>
            </a:r>
          </a:p>
        </p:txBody>
      </p:sp>
      <p:grpSp>
        <p:nvGrpSpPr>
          <p:cNvPr id="37" name="!!B1">
            <a:extLst>
              <a:ext uri="{FF2B5EF4-FFF2-40B4-BE49-F238E27FC236}">
                <a16:creationId xmlns:a16="http://schemas.microsoft.com/office/drawing/2014/main" id="{C2A13E6D-7F8B-73FD-40D0-0BB9F0A64315}"/>
              </a:ext>
            </a:extLst>
          </p:cNvPr>
          <p:cNvGrpSpPr/>
          <p:nvPr/>
        </p:nvGrpSpPr>
        <p:grpSpPr>
          <a:xfrm>
            <a:off x="1966695" y="2475561"/>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5x5</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lang="en-US" sz="1400" kern="0" dirty="0">
                  <a:solidFill>
                    <a:srgbClr val="FFFFFF"/>
                  </a:solidFill>
                  <a:latin typeface="Segoe UI Semibold"/>
                  <a:cs typeface="Segoe UI" pitchFamily="34" charset="0"/>
                </a:rPr>
                <a:t>Frictionless onboarding</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Instant Provisioning</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Quick Results w/Intuitive UX</a:t>
              </a: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2A6E4F4B-2CF4-D72B-0002-9DFDD9E4DAAE}"/>
                </a:ext>
              </a:extLst>
            </p:cNvPr>
            <p:cNvCxnSpPr>
              <a:cxnSpLocks/>
            </p:cNvCxnSpPr>
            <p:nvPr/>
          </p:nvCxnSpPr>
          <p:spPr>
            <a:xfrm>
              <a:off x="8079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sz="2400" dirty="0">
                <a:gradFill flip="none" rotWithShape="1">
                  <a:gsLst>
                    <a:gs pos="20000">
                      <a:srgbClr val="243A5E"/>
                    </a:gs>
                    <a:gs pos="100000">
                      <a:srgbClr val="0078D4"/>
                    </a:gs>
                  </a:gsLst>
                  <a:lin ang="2700000" scaled="1"/>
                  <a:tileRect/>
                </a:gradFill>
                <a:latin typeface="Segoe UI Semibold"/>
              </a:rPr>
              <a:t>“it just works”</a:t>
            </a:r>
            <a:endParaRPr kumimoji="0" lang="en-US" sz="24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endParaRPr>
          </a:p>
        </p:txBody>
      </p:sp>
      <p:grpSp>
        <p:nvGrpSpPr>
          <p:cNvPr id="42" name="!!B2">
            <a:extLst>
              <a:ext uri="{FF2B5EF4-FFF2-40B4-BE49-F238E27FC236}">
                <a16:creationId xmlns:a16="http://schemas.microsoft.com/office/drawing/2014/main" id="{27476FD2-BB8C-51A9-F85F-50A4C2C99E8A}"/>
              </a:ext>
            </a:extLst>
          </p:cNvPr>
          <p:cNvGrpSpPr/>
          <p:nvPr/>
        </p:nvGrpSpPr>
        <p:grpSpPr>
          <a:xfrm>
            <a:off x="4751805" y="2475561"/>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Success by default</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lang="en-US" sz="1400" kern="0" dirty="0">
                  <a:solidFill>
                    <a:srgbClr val="FFFFFF"/>
                  </a:solidFill>
                  <a:latin typeface="Segoe UI Semibold"/>
                  <a:cs typeface="Segoe UI" pitchFamily="34" charset="0"/>
                </a:rPr>
                <a:t>M</a:t>
              </a:r>
              <a:r>
                <a:rPr kumimoji="0" lang="en-US" sz="1400" b="0" i="0" u="none" strike="noStrike" kern="0" cap="none" spc="0" normalizeH="0" baseline="0" noProof="0" dirty="0" err="1">
                  <a:ln>
                    <a:noFill/>
                  </a:ln>
                  <a:solidFill>
                    <a:srgbClr val="FFFFFF"/>
                  </a:solidFill>
                  <a:effectLst/>
                  <a:uLnTx/>
                  <a:uFillTx/>
                  <a:latin typeface="Segoe UI Semibold"/>
                  <a:ea typeface="+mn-ea"/>
                  <a:cs typeface="Segoe UI" pitchFamily="34" charset="0"/>
                </a:rPr>
                <a:t>inimal</a:t>
              </a: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 knobs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Auto optimized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Segoe UI Semibold"/>
                  <a:ea typeface="+mn-ea"/>
                  <a:cs typeface="Segoe UI" pitchFamily="34" charset="0"/>
                </a:rPr>
                <a:t>Aut</a:t>
              </a:r>
              <a:r>
                <a:rPr lang="en-US" sz="1400" kern="0" dirty="0">
                  <a:solidFill>
                    <a:srgbClr val="FFFFFF"/>
                  </a:solidFill>
                  <a:latin typeface="Segoe UI Semibold"/>
                  <a:cs typeface="Segoe UI" pitchFamily="34" charset="0"/>
                </a:rPr>
                <a:t>o integrated</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7536915" y="2475561"/>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Centralized Administration</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Tenant-wide governance</a:t>
              </a:r>
            </a:p>
            <a:p>
              <a:pPr marL="0" marR="0" lvl="0" indent="0" algn="l" defTabSz="932472" rtl="0" eaLnBrk="1" fontAlgn="base" latinLnBrk="0" hangingPunct="1">
                <a:lnSpc>
                  <a:spcPct val="100000"/>
                </a:lnSpc>
                <a:spcBef>
                  <a:spcPts val="1200"/>
                </a:spcBef>
                <a:spcAft>
                  <a:spcPct val="0"/>
                </a:spcAft>
                <a:buClrTx/>
                <a:buSzTx/>
                <a:buFontTx/>
                <a:buNone/>
                <a:tabLst/>
                <a:defRPr/>
              </a:pPr>
              <a:r>
                <a:rPr lang="en-US" sz="1400" kern="0" dirty="0" err="1">
                  <a:solidFill>
                    <a:srgbClr val="FFFFFF"/>
                  </a:solidFill>
                  <a:latin typeface="Segoe UI Semibold"/>
                  <a:cs typeface="Segoe UI" pitchFamily="34" charset="0"/>
                </a:rPr>
                <a:t>Centralised</a:t>
              </a:r>
              <a:r>
                <a:rPr lang="en-US" sz="1400" kern="0" dirty="0">
                  <a:solidFill>
                    <a:srgbClr val="FFFFFF"/>
                  </a:solidFill>
                  <a:latin typeface="Segoe UI Semibold"/>
                  <a:cs typeface="Segoe UI" pitchFamily="34" charset="0"/>
                </a:rPr>
                <a:t> security management</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Compliance built-in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707299"/>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Tree>
    <p:extLst>
      <p:ext uri="{BB962C8B-B14F-4D97-AF65-F5344CB8AC3E}">
        <p14:creationId xmlns:p14="http://schemas.microsoft.com/office/powerpoint/2010/main" val="4291236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272018D-F19D-C764-6F60-76681D26ECAD}"/>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OneLake for all Data</a:t>
            </a:r>
          </a:p>
        </p:txBody>
      </p:sp>
      <p:sp>
        <p:nvSpPr>
          <p:cNvPr id="3" name="Text Placeholder 21">
            <a:extLst>
              <a:ext uri="{FF2B5EF4-FFF2-40B4-BE49-F238E27FC236}">
                <a16:creationId xmlns:a16="http://schemas.microsoft.com/office/drawing/2014/main" id="{74BA98B3-098E-5E79-B2F7-69FE59E1ABCB}"/>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“The OneDrive for Data”</a:t>
            </a:r>
          </a:p>
        </p:txBody>
      </p:sp>
      <p:sp>
        <p:nvSpPr>
          <p:cNvPr id="4" name="Rounded Rectangle 48">
            <a:extLst>
              <a:ext uri="{FF2B5EF4-FFF2-40B4-BE49-F238E27FC236}">
                <a16:creationId xmlns:a16="http://schemas.microsoft.com/office/drawing/2014/main" id="{084F560E-34E2-C39E-ECB4-AAD24CEC20E7}"/>
              </a:ext>
            </a:extLst>
          </p:cNvPr>
          <p:cNvSpPr/>
          <p:nvPr/>
        </p:nvSpPr>
        <p:spPr bwMode="auto">
          <a:xfrm>
            <a:off x="582614" y="1881607"/>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 name="Rounded Rectangle 45">
            <a:extLst>
              <a:ext uri="{FF2B5EF4-FFF2-40B4-BE49-F238E27FC236}">
                <a16:creationId xmlns:a16="http://schemas.microsoft.com/office/drawing/2014/main" id="{E5D106FF-3708-B89A-7598-1807EBAAC8E2}"/>
              </a:ext>
            </a:extLst>
          </p:cNvPr>
          <p:cNvSpPr/>
          <p:nvPr/>
        </p:nvSpPr>
        <p:spPr>
          <a:xfrm>
            <a:off x="780442" y="2572340"/>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6" name="TextBox 5">
            <a:extLst>
              <a:ext uri="{FF2B5EF4-FFF2-40B4-BE49-F238E27FC236}">
                <a16:creationId xmlns:a16="http://schemas.microsoft.com/office/drawing/2014/main" id="{DF5090D8-464D-CBFE-0F78-634D4F87BBE0}"/>
              </a:ext>
            </a:extLst>
          </p:cNvPr>
          <p:cNvSpPr txBox="1"/>
          <p:nvPr/>
        </p:nvSpPr>
        <p:spPr>
          <a:xfrm>
            <a:off x="1776380" y="5284259"/>
            <a:ext cx="4315223" cy="307777"/>
          </a:xfrm>
          <a:prstGeom prst="rect">
            <a:avLst/>
          </a:prstGeom>
          <a:noFill/>
        </p:spPr>
        <p:txBody>
          <a:bodyPr wrap="square" lIns="0" tIns="0" rIns="0" bIns="0" rtlCol="0">
            <a:spAutoFit/>
          </a:bodyPr>
          <a:lstStyle/>
          <a:p>
            <a:pPr algn="ctr">
              <a:defRPr/>
            </a:pPr>
            <a:r>
              <a:rPr lang="en-US" sz="2000">
                <a:solidFill>
                  <a:srgbClr val="FFFFFF"/>
                </a:solidFill>
                <a:latin typeface="Segoe UI Semibold"/>
                <a:cs typeface="Segoe UI" panose="020B0502040204020203" pitchFamily="34" charset="0"/>
              </a:rPr>
              <a:t>Intelligent data fabric</a:t>
            </a:r>
          </a:p>
        </p:txBody>
      </p:sp>
      <p:sp>
        <p:nvSpPr>
          <p:cNvPr id="7" name="Rounded Rectangle 45">
            <a:extLst>
              <a:ext uri="{FF2B5EF4-FFF2-40B4-BE49-F238E27FC236}">
                <a16:creationId xmlns:a16="http://schemas.microsoft.com/office/drawing/2014/main" id="{0C4E7E7B-EEA0-61EE-106D-D45ABF648772}"/>
              </a:ext>
            </a:extLst>
          </p:cNvPr>
          <p:cNvSpPr/>
          <p:nvPr/>
        </p:nvSpPr>
        <p:spPr>
          <a:xfrm>
            <a:off x="998538" y="3679056"/>
            <a:ext cx="5870907" cy="1475786"/>
          </a:xfrm>
          <a:prstGeom prst="roundRect">
            <a:avLst>
              <a:gd name="adj" fmla="val 2747"/>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 Storage</a:t>
            </a:r>
          </a:p>
        </p:txBody>
      </p:sp>
      <p:cxnSp>
        <p:nvCxnSpPr>
          <p:cNvPr id="8" name="Straight Connector 7">
            <a:extLst>
              <a:ext uri="{FF2B5EF4-FFF2-40B4-BE49-F238E27FC236}">
                <a16:creationId xmlns:a16="http://schemas.microsoft.com/office/drawing/2014/main" id="{334FB0B6-4086-B1AA-0CEE-AEEF0DB0631C}"/>
              </a:ext>
            </a:extLst>
          </p:cNvPr>
          <p:cNvCxnSpPr>
            <a:cxnSpLocks/>
          </p:cNvCxnSpPr>
          <p:nvPr/>
        </p:nvCxnSpPr>
        <p:spPr>
          <a:xfrm>
            <a:off x="1360561" y="2988323"/>
            <a:ext cx="0" cy="695666"/>
          </a:xfrm>
          <a:prstGeom prst="line">
            <a:avLst/>
          </a:prstGeom>
          <a:noFill/>
          <a:ln w="6350" cap="flat" cmpd="sng" algn="ctr">
            <a:solidFill>
              <a:srgbClr val="FFFFFF"/>
            </a:solidFill>
            <a:prstDash val="solid"/>
            <a:headEnd type="none" w="med" len="med"/>
            <a:tailEnd type="triangle" w="med" len="med"/>
          </a:ln>
          <a:effectLst/>
        </p:spPr>
      </p:cxnSp>
      <p:grpSp>
        <p:nvGrpSpPr>
          <p:cNvPr id="9" name="Group 8">
            <a:extLst>
              <a:ext uri="{FF2B5EF4-FFF2-40B4-BE49-F238E27FC236}">
                <a16:creationId xmlns:a16="http://schemas.microsoft.com/office/drawing/2014/main" id="{3C40A132-6445-0680-4004-0010F6426425}"/>
              </a:ext>
            </a:extLst>
          </p:cNvPr>
          <p:cNvGrpSpPr/>
          <p:nvPr/>
        </p:nvGrpSpPr>
        <p:grpSpPr>
          <a:xfrm>
            <a:off x="7446599" y="2332414"/>
            <a:ext cx="4270586" cy="3129062"/>
            <a:chOff x="7446599" y="2332414"/>
            <a:chExt cx="4270586" cy="3129062"/>
          </a:xfrm>
        </p:grpSpPr>
        <p:sp>
          <p:nvSpPr>
            <p:cNvPr id="10" name="TextBox 9">
              <a:extLst>
                <a:ext uri="{FF2B5EF4-FFF2-40B4-BE49-F238E27FC236}">
                  <a16:creationId xmlns:a16="http://schemas.microsoft.com/office/drawing/2014/main" id="{D8E7E70C-C1EA-75C8-E4BD-52704BC254FE}"/>
                </a:ext>
              </a:extLst>
            </p:cNvPr>
            <p:cNvSpPr txBox="1"/>
            <p:nvPr/>
          </p:nvSpPr>
          <p:spPr>
            <a:xfrm>
              <a:off x="7446599" y="2332414"/>
              <a:ext cx="4270586" cy="3129062"/>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 single SaaS lake for the whole organization</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Provisioned automatically with the tenant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workloads automatically store their data in the </a:t>
              </a:r>
              <a:r>
                <a:rPr kumimoji="0" lang="en-US" sz="16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workspace folders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the data is organized in an intuitive hierarchical namespace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The data in </a:t>
              </a:r>
              <a:r>
                <a:rPr kumimoji="0" lang="en-US" sz="16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is automatically indexed for discovery, MIP labels, lineage, PII scans, sharing, governance and compliance</a:t>
              </a:r>
            </a:p>
          </p:txBody>
        </p:sp>
        <p:cxnSp>
          <p:nvCxnSpPr>
            <p:cNvPr id="11" name="Straight Connector 10">
              <a:extLst>
                <a:ext uri="{FF2B5EF4-FFF2-40B4-BE49-F238E27FC236}">
                  <a16:creationId xmlns:a16="http://schemas.microsoft.com/office/drawing/2014/main" id="{C1CF4122-8A07-F553-0BE9-C4D7FC13E548}"/>
                </a:ext>
              </a:extLst>
            </p:cNvPr>
            <p:cNvCxnSpPr>
              <a:cxnSpLocks/>
            </p:cNvCxnSpPr>
            <p:nvPr/>
          </p:nvCxnSpPr>
          <p:spPr>
            <a:xfrm>
              <a:off x="7492808" y="276451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EDECAF5C-1157-C9A3-E9ED-EF5FEA04FBD4}"/>
                </a:ext>
              </a:extLst>
            </p:cNvPr>
            <p:cNvCxnSpPr>
              <a:cxnSpLocks/>
            </p:cNvCxnSpPr>
            <p:nvPr/>
          </p:nvCxnSpPr>
          <p:spPr>
            <a:xfrm>
              <a:off x="7492808" y="3184920"/>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3" name="Straight Connector 12">
              <a:extLst>
                <a:ext uri="{FF2B5EF4-FFF2-40B4-BE49-F238E27FC236}">
                  <a16:creationId xmlns:a16="http://schemas.microsoft.com/office/drawing/2014/main" id="{69F68101-CC27-567A-70C1-06B63EB4A32A}"/>
                </a:ext>
              </a:extLst>
            </p:cNvPr>
            <p:cNvCxnSpPr>
              <a:cxnSpLocks/>
            </p:cNvCxnSpPr>
            <p:nvPr/>
          </p:nvCxnSpPr>
          <p:spPr>
            <a:xfrm>
              <a:off x="7492808" y="454594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9D19A299-9D4A-B720-B99F-A143A8015CF7}"/>
                </a:ext>
              </a:extLst>
            </p:cNvPr>
            <p:cNvCxnSpPr>
              <a:cxnSpLocks/>
            </p:cNvCxnSpPr>
            <p:nvPr/>
          </p:nvCxnSpPr>
          <p:spPr>
            <a:xfrm>
              <a:off x="7492808" y="3882857"/>
              <a:ext cx="4116577" cy="0"/>
            </a:xfrm>
            <a:prstGeom prst="line">
              <a:avLst/>
            </a:prstGeom>
            <a:noFill/>
            <a:ln w="9525" cap="flat" cmpd="sng" algn="ctr">
              <a:solidFill>
                <a:srgbClr val="FFFFFF">
                  <a:lumMod val="85000"/>
                </a:srgbClr>
              </a:solidFill>
              <a:prstDash val="solid"/>
              <a:headEnd type="none" w="lg" len="med"/>
              <a:tailEnd type="none" w="lg" len="med"/>
            </a:ln>
            <a:effectLst/>
          </p:spPr>
        </p:cxnSp>
      </p:grpSp>
      <p:cxnSp>
        <p:nvCxnSpPr>
          <p:cNvPr id="15" name="Straight Connector 14">
            <a:extLst>
              <a:ext uri="{FF2B5EF4-FFF2-40B4-BE49-F238E27FC236}">
                <a16:creationId xmlns:a16="http://schemas.microsoft.com/office/drawing/2014/main" id="{567BD810-F9FA-1326-EAF0-A2C6BFEEB6A5}"/>
              </a:ext>
            </a:extLst>
          </p:cNvPr>
          <p:cNvCxnSpPr>
            <a:cxnSpLocks/>
          </p:cNvCxnSpPr>
          <p:nvPr/>
        </p:nvCxnSpPr>
        <p:spPr>
          <a:xfrm>
            <a:off x="2389933"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6" name="Straight Connector 15">
            <a:extLst>
              <a:ext uri="{FF2B5EF4-FFF2-40B4-BE49-F238E27FC236}">
                <a16:creationId xmlns:a16="http://schemas.microsoft.com/office/drawing/2014/main" id="{7970A643-834D-1783-B695-E76D84A591FB}"/>
              </a:ext>
            </a:extLst>
          </p:cNvPr>
          <p:cNvCxnSpPr>
            <a:cxnSpLocks/>
          </p:cNvCxnSpPr>
          <p:nvPr/>
        </p:nvCxnSpPr>
        <p:spPr>
          <a:xfrm>
            <a:off x="3419305"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7" name="Straight Connector 16">
            <a:extLst>
              <a:ext uri="{FF2B5EF4-FFF2-40B4-BE49-F238E27FC236}">
                <a16:creationId xmlns:a16="http://schemas.microsoft.com/office/drawing/2014/main" id="{41262CE9-B3B0-E542-DCD2-6EBB3B3EB904}"/>
              </a:ext>
            </a:extLst>
          </p:cNvPr>
          <p:cNvCxnSpPr>
            <a:cxnSpLocks/>
          </p:cNvCxnSpPr>
          <p:nvPr/>
        </p:nvCxnSpPr>
        <p:spPr>
          <a:xfrm>
            <a:off x="4448677"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8" name="Straight Connector 17">
            <a:extLst>
              <a:ext uri="{FF2B5EF4-FFF2-40B4-BE49-F238E27FC236}">
                <a16:creationId xmlns:a16="http://schemas.microsoft.com/office/drawing/2014/main" id="{77CDB872-62D1-1EE3-E809-5B60EE1E31D8}"/>
              </a:ext>
            </a:extLst>
          </p:cNvPr>
          <p:cNvCxnSpPr>
            <a:cxnSpLocks/>
          </p:cNvCxnSpPr>
          <p:nvPr/>
        </p:nvCxnSpPr>
        <p:spPr>
          <a:xfrm>
            <a:off x="5478048"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9" name="Straight Connector 18">
            <a:extLst>
              <a:ext uri="{FF2B5EF4-FFF2-40B4-BE49-F238E27FC236}">
                <a16:creationId xmlns:a16="http://schemas.microsoft.com/office/drawing/2014/main" id="{75AA5C4B-2B1F-77D9-58E4-0AE62661920F}"/>
              </a:ext>
            </a:extLst>
          </p:cNvPr>
          <p:cNvCxnSpPr>
            <a:cxnSpLocks/>
          </p:cNvCxnSpPr>
          <p:nvPr/>
        </p:nvCxnSpPr>
        <p:spPr>
          <a:xfrm>
            <a:off x="6507420" y="2988323"/>
            <a:ext cx="0" cy="695666"/>
          </a:xfrm>
          <a:prstGeom prst="line">
            <a:avLst/>
          </a:prstGeom>
          <a:noFill/>
          <a:ln w="6350" cap="flat" cmpd="sng" algn="ctr">
            <a:solidFill>
              <a:srgbClr val="FFFFFF"/>
            </a:solidFill>
            <a:prstDash val="solid"/>
            <a:headEnd type="none" w="med" len="med"/>
            <a:tailEnd type="triangle" w="med" len="med"/>
          </a:ln>
          <a:effectLst/>
        </p:spPr>
      </p:cxnSp>
      <p:sp>
        <p:nvSpPr>
          <p:cNvPr id="20" name="Rounded Rectangle 17">
            <a:extLst>
              <a:ext uri="{FF2B5EF4-FFF2-40B4-BE49-F238E27FC236}">
                <a16:creationId xmlns:a16="http://schemas.microsoft.com/office/drawing/2014/main" id="{559E94E1-D4A2-F558-DBEF-286C9243E097}"/>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21" name="Rounded Rectangle 22">
            <a:extLst>
              <a:ext uri="{FF2B5EF4-FFF2-40B4-BE49-F238E27FC236}">
                <a16:creationId xmlns:a16="http://schemas.microsoft.com/office/drawing/2014/main" id="{B2C1010D-09AD-F114-42D9-B36376E0AADF}"/>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
        <p:nvSpPr>
          <p:cNvPr id="22" name="Rounded Rectangle 13">
            <a:extLst>
              <a:ext uri="{FF2B5EF4-FFF2-40B4-BE49-F238E27FC236}">
                <a16:creationId xmlns:a16="http://schemas.microsoft.com/office/drawing/2014/main" id="{D812B4BA-060F-98DF-4AF6-7E88AC896501}"/>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23" name="Rounded Rectangle 15">
            <a:extLst>
              <a:ext uri="{FF2B5EF4-FFF2-40B4-BE49-F238E27FC236}">
                <a16:creationId xmlns:a16="http://schemas.microsoft.com/office/drawing/2014/main" id="{D946AD66-1879-FE10-B097-2FBADB49E8CB}"/>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24" name="Rounded Rectangle 16">
            <a:extLst>
              <a:ext uri="{FF2B5EF4-FFF2-40B4-BE49-F238E27FC236}">
                <a16:creationId xmlns:a16="http://schemas.microsoft.com/office/drawing/2014/main" id="{7FD09240-8B7E-44ED-D2E2-CA76B3EE9710}"/>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5" name="Rounded Rectangle 20">
            <a:extLst>
              <a:ext uri="{FF2B5EF4-FFF2-40B4-BE49-F238E27FC236}">
                <a16:creationId xmlns:a16="http://schemas.microsoft.com/office/drawing/2014/main" id="{DB9F72B8-0938-661C-1E61-271680217633}"/>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Analytics</a:t>
            </a:r>
          </a:p>
        </p:txBody>
      </p:sp>
    </p:spTree>
    <p:extLst>
      <p:ext uri="{BB962C8B-B14F-4D97-AF65-F5344CB8AC3E}">
        <p14:creationId xmlns:p14="http://schemas.microsoft.com/office/powerpoint/2010/main" val="1344498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A6F539-F7AF-AD81-0DA7-FA22D29515D6}"/>
              </a:ext>
            </a:extLst>
          </p:cNvPr>
          <p:cNvGrpSpPr/>
          <p:nvPr/>
        </p:nvGrpSpPr>
        <p:grpSpPr>
          <a:xfrm>
            <a:off x="7866967" y="1808217"/>
            <a:ext cx="3543005" cy="4414031"/>
            <a:chOff x="8440921" y="1593047"/>
            <a:chExt cx="3543005" cy="4414031"/>
          </a:xfrm>
        </p:grpSpPr>
        <p:sp>
          <p:nvSpPr>
            <p:cNvPr id="3" name="TextBox 2">
              <a:extLst>
                <a:ext uri="{FF2B5EF4-FFF2-40B4-BE49-F238E27FC236}">
                  <a16:creationId xmlns:a16="http://schemas.microsoft.com/office/drawing/2014/main" id="{2D02E175-8E2A-4D3F-CC85-94317B87AC07}"/>
                </a:ext>
              </a:extLst>
            </p:cNvPr>
            <p:cNvSpPr txBox="1"/>
            <p:nvPr/>
          </p:nvSpPr>
          <p:spPr>
            <a:xfrm>
              <a:off x="8735096" y="2064451"/>
              <a:ext cx="3248830" cy="3872855"/>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Onboarding and trials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Sign-on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Navigation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UX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Workspace organization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Collaboration experience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Lake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Storage format</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copy for all engines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Security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CI/CD</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Monitoring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Governance &amp; compliance</a:t>
              </a:r>
            </a:p>
          </p:txBody>
        </p:sp>
        <p:sp>
          <p:nvSpPr>
            <p:cNvPr id="4" name="!!Line2">
              <a:extLst>
                <a:ext uri="{FF2B5EF4-FFF2-40B4-BE49-F238E27FC236}">
                  <a16:creationId xmlns:a16="http://schemas.microsoft.com/office/drawing/2014/main" id="{D7E8841A-EFFB-510E-DC57-CCB05923467A}"/>
                </a:ext>
              </a:extLst>
            </p:cNvPr>
            <p:cNvSpPr/>
            <p:nvPr/>
          </p:nvSpPr>
          <p:spPr bwMode="auto">
            <a:xfrm>
              <a:off x="8440921" y="1593047"/>
              <a:ext cx="959304" cy="4414031"/>
            </a:xfrm>
            <a:prstGeom prst="roundRect">
              <a:avLst>
                <a:gd name="adj" fmla="val 8336"/>
              </a:avLst>
            </a:prstGeom>
            <a:noFill/>
            <a:ln w="6350" cap="flat" cmpd="sng" algn="ctr">
              <a:gradFill flip="none" rotWithShape="1">
                <a:gsLst>
                  <a:gs pos="0">
                    <a:srgbClr val="0078D4"/>
                  </a:gs>
                  <a:gs pos="100000">
                    <a:srgbClr val="FFFFFF">
                      <a:alpha val="0"/>
                    </a:srgbClr>
                  </a:gs>
                  <a:gs pos="2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Box 4">
              <a:extLst>
                <a:ext uri="{FF2B5EF4-FFF2-40B4-BE49-F238E27FC236}">
                  <a16:creationId xmlns:a16="http://schemas.microsoft.com/office/drawing/2014/main" id="{1A321073-4C01-2D7E-71C7-5956C42BFAE8}"/>
                </a:ext>
              </a:extLst>
            </p:cNvPr>
            <p:cNvSpPr txBox="1"/>
            <p:nvPr/>
          </p:nvSpPr>
          <p:spPr>
            <a:xfrm>
              <a:off x="8735096" y="1698428"/>
              <a:ext cx="1048932" cy="307777"/>
            </a:xfrm>
            <a:prstGeom prst="rect">
              <a:avLst/>
            </a:prstGeom>
            <a:noFill/>
          </p:spPr>
          <p:txBody>
            <a:bodyPr wrap="none" lIns="36000" tIns="0" rIns="3600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78D4"/>
                  </a:solidFill>
                  <a:effectLst/>
                  <a:uLnTx/>
                  <a:uFillTx/>
                </a:rPr>
                <a:t>Single…</a:t>
              </a:r>
            </a:p>
          </p:txBody>
        </p:sp>
      </p:grpSp>
      <p:grpSp>
        <p:nvGrpSpPr>
          <p:cNvPr id="6" name="Group 5">
            <a:extLst>
              <a:ext uri="{FF2B5EF4-FFF2-40B4-BE49-F238E27FC236}">
                <a16:creationId xmlns:a16="http://schemas.microsoft.com/office/drawing/2014/main" id="{46712317-B02D-4C18-2DC8-5EA3043FF201}"/>
              </a:ext>
            </a:extLst>
          </p:cNvPr>
          <p:cNvGrpSpPr/>
          <p:nvPr/>
        </p:nvGrpSpPr>
        <p:grpSpPr>
          <a:xfrm>
            <a:off x="584200" y="1881188"/>
            <a:ext cx="6702754" cy="4184564"/>
            <a:chOff x="584200" y="1881188"/>
            <a:chExt cx="6702754" cy="4184564"/>
          </a:xfrm>
        </p:grpSpPr>
        <p:sp>
          <p:nvSpPr>
            <p:cNvPr id="7" name="Rounded Rectangle 25">
              <a:extLst>
                <a:ext uri="{FF2B5EF4-FFF2-40B4-BE49-F238E27FC236}">
                  <a16:creationId xmlns:a16="http://schemas.microsoft.com/office/drawing/2014/main" id="{1345DD83-5A65-0A84-4FCA-6DD6DF209A9A}"/>
                </a:ext>
              </a:extLst>
            </p:cNvPr>
            <p:cNvSpPr/>
            <p:nvPr/>
          </p:nvSpPr>
          <p:spPr bwMode="auto">
            <a:xfrm>
              <a:off x="584200"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8" name="Rounded Rectangle 45">
              <a:extLst>
                <a:ext uri="{FF2B5EF4-FFF2-40B4-BE49-F238E27FC236}">
                  <a16:creationId xmlns:a16="http://schemas.microsoft.com/office/drawing/2014/main" id="{A4930414-9D61-5AED-CA47-C735B01CB1E8}"/>
                </a:ext>
              </a:extLst>
            </p:cNvPr>
            <p:cNvSpPr/>
            <p:nvPr/>
          </p:nvSpPr>
          <p:spPr>
            <a:xfrm>
              <a:off x="782028"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9" name="TextBox 8">
              <a:extLst>
                <a:ext uri="{FF2B5EF4-FFF2-40B4-BE49-F238E27FC236}">
                  <a16:creationId xmlns:a16="http://schemas.microsoft.com/office/drawing/2014/main" id="{B3A96CD3-9015-F72A-B490-CBC62225798D}"/>
                </a:ext>
              </a:extLst>
            </p:cNvPr>
            <p:cNvSpPr txBox="1"/>
            <p:nvPr/>
          </p:nvSpPr>
          <p:spPr>
            <a:xfrm>
              <a:off x="1777965" y="5283840"/>
              <a:ext cx="4315223" cy="27979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cs typeface="Segoe UI" panose="020B0502040204020203" pitchFamily="34" charset="0"/>
                </a:rPr>
                <a:t> The Intelligent Data Fabric</a:t>
              </a:r>
            </a:p>
          </p:txBody>
        </p:sp>
        <p:grpSp>
          <p:nvGrpSpPr>
            <p:cNvPr id="10" name="Group 9">
              <a:extLst>
                <a:ext uri="{FF2B5EF4-FFF2-40B4-BE49-F238E27FC236}">
                  <a16:creationId xmlns:a16="http://schemas.microsoft.com/office/drawing/2014/main" id="{B2280048-BDB4-4695-7CF7-1B41826E3054}"/>
                </a:ext>
              </a:extLst>
            </p:cNvPr>
            <p:cNvGrpSpPr/>
            <p:nvPr/>
          </p:nvGrpSpPr>
          <p:grpSpPr>
            <a:xfrm>
              <a:off x="1000123" y="3171889"/>
              <a:ext cx="5870907" cy="1943488"/>
              <a:chOff x="1051637" y="3142582"/>
              <a:chExt cx="6457997" cy="2137835"/>
            </a:xfrm>
            <a:gradFill flip="none" rotWithShape="1">
              <a:gsLst>
                <a:gs pos="100000">
                  <a:srgbClr val="4FD4FF"/>
                </a:gs>
                <a:gs pos="0">
                  <a:srgbClr val="0078D4"/>
                </a:gs>
                <a:gs pos="60000">
                  <a:srgbClr val="0078D4">
                    <a:lumMod val="60000"/>
                    <a:lumOff val="40000"/>
                  </a:srgbClr>
                </a:gs>
              </a:gsLst>
              <a:lin ang="2700000" scaled="1"/>
              <a:tileRect/>
            </a:gradFill>
          </p:grpSpPr>
          <p:sp>
            <p:nvSpPr>
              <p:cNvPr id="18" name="Rounded Rectangle 45">
                <a:extLst>
                  <a:ext uri="{FF2B5EF4-FFF2-40B4-BE49-F238E27FC236}">
                    <a16:creationId xmlns:a16="http://schemas.microsoft.com/office/drawing/2014/main" id="{C6D1C206-A55B-0912-8A2D-385FDE73718A}"/>
                  </a:ext>
                </a:extLst>
              </p:cNvPr>
              <p:cNvSpPr/>
              <p:nvPr/>
            </p:nvSpPr>
            <p:spPr>
              <a:xfrm>
                <a:off x="1051637" y="314258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 Assisted</a:t>
                </a:r>
              </a:p>
            </p:txBody>
          </p:sp>
          <p:sp>
            <p:nvSpPr>
              <p:cNvPr id="19" name="Rounded Rectangle 45">
                <a:extLst>
                  <a:ext uri="{FF2B5EF4-FFF2-40B4-BE49-F238E27FC236}">
                    <a16:creationId xmlns:a16="http://schemas.microsoft.com/office/drawing/2014/main" id="{59FCEBD8-FA44-2B5F-35DC-43B53A196819}"/>
                  </a:ext>
                </a:extLst>
              </p:cNvPr>
              <p:cNvSpPr/>
              <p:nvPr/>
            </p:nvSpPr>
            <p:spPr>
              <a:xfrm>
                <a:off x="1051637" y="3582959"/>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Shared Workspaces</a:t>
                </a:r>
              </a:p>
            </p:txBody>
          </p:sp>
          <p:sp>
            <p:nvSpPr>
              <p:cNvPr id="20" name="Rounded Rectangle 45">
                <a:extLst>
                  <a:ext uri="{FF2B5EF4-FFF2-40B4-BE49-F238E27FC236}">
                    <a16:creationId xmlns:a16="http://schemas.microsoft.com/office/drawing/2014/main" id="{CA6500AF-8A40-9A64-D42E-A72247B1099D}"/>
                  </a:ext>
                </a:extLst>
              </p:cNvPr>
              <p:cNvSpPr/>
              <p:nvPr/>
            </p:nvSpPr>
            <p:spPr>
              <a:xfrm>
                <a:off x="1051637" y="4023336"/>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Universal Compute Capacities</a:t>
                </a:r>
              </a:p>
            </p:txBody>
          </p:sp>
          <p:sp>
            <p:nvSpPr>
              <p:cNvPr id="21" name="Rounded Rectangle 45">
                <a:extLst>
                  <a:ext uri="{FF2B5EF4-FFF2-40B4-BE49-F238E27FC236}">
                    <a16:creationId xmlns:a16="http://schemas.microsoft.com/office/drawing/2014/main" id="{EE353041-6FB2-6943-038A-8F6647A468CB}"/>
                  </a:ext>
                </a:extLst>
              </p:cNvPr>
              <p:cNvSpPr/>
              <p:nvPr/>
            </p:nvSpPr>
            <p:spPr>
              <a:xfrm>
                <a:off x="1051637" y="4463713"/>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OneSecurity</a:t>
                </a:r>
              </a:p>
            </p:txBody>
          </p:sp>
          <p:sp>
            <p:nvSpPr>
              <p:cNvPr id="22" name="Rounded Rectangle 45">
                <a:extLst>
                  <a:ext uri="{FF2B5EF4-FFF2-40B4-BE49-F238E27FC236}">
                    <a16:creationId xmlns:a16="http://schemas.microsoft.com/office/drawing/2014/main" id="{2F34880E-795B-09EE-77FC-8DFB9397179F}"/>
                  </a:ext>
                </a:extLst>
              </p:cNvPr>
              <p:cNvSpPr/>
              <p:nvPr/>
            </p:nvSpPr>
            <p:spPr>
              <a:xfrm>
                <a:off x="1051637" y="490409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1" name="Group 10">
              <a:extLst>
                <a:ext uri="{FF2B5EF4-FFF2-40B4-BE49-F238E27FC236}">
                  <a16:creationId xmlns:a16="http://schemas.microsoft.com/office/drawing/2014/main" id="{82A99D6F-C894-7E00-D75E-8C408C02178F}"/>
                </a:ext>
              </a:extLst>
            </p:cNvPr>
            <p:cNvGrpSpPr/>
            <p:nvPr/>
          </p:nvGrpSpPr>
          <p:grpSpPr>
            <a:xfrm>
              <a:off x="888624" y="2155936"/>
              <a:ext cx="6093906" cy="831968"/>
              <a:chOff x="888624" y="2155936"/>
              <a:chExt cx="6093906" cy="831968"/>
            </a:xfrm>
          </p:grpSpPr>
          <p:sp>
            <p:nvSpPr>
              <p:cNvPr id="12" name="Rounded Rectangle 8">
                <a:extLst>
                  <a:ext uri="{FF2B5EF4-FFF2-40B4-BE49-F238E27FC236}">
                    <a16:creationId xmlns:a16="http://schemas.microsoft.com/office/drawing/2014/main" id="{61CDF7D5-3784-2667-51B3-44D13F07B994}"/>
                  </a:ext>
                </a:extLst>
              </p:cNvPr>
              <p:cNvSpPr/>
              <p:nvPr/>
            </p:nvSpPr>
            <p:spPr>
              <a:xfrm>
                <a:off x="888624"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13" name="Rounded Rectangle 9">
                <a:extLst>
                  <a:ext uri="{FF2B5EF4-FFF2-40B4-BE49-F238E27FC236}">
                    <a16:creationId xmlns:a16="http://schemas.microsoft.com/office/drawing/2014/main" id="{19879058-B70B-8A85-F003-A76464DB6E64}"/>
                  </a:ext>
                </a:extLst>
              </p:cNvPr>
              <p:cNvSpPr/>
              <p:nvPr/>
            </p:nvSpPr>
            <p:spPr>
              <a:xfrm>
                <a:off x="1917996"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14" name="Rounded Rectangle 10">
                <a:extLst>
                  <a:ext uri="{FF2B5EF4-FFF2-40B4-BE49-F238E27FC236}">
                    <a16:creationId xmlns:a16="http://schemas.microsoft.com/office/drawing/2014/main" id="{1208E8EB-C906-6C14-264B-4E67A5E0828F}"/>
                  </a:ext>
                </a:extLst>
              </p:cNvPr>
              <p:cNvSpPr/>
              <p:nvPr/>
            </p:nvSpPr>
            <p:spPr>
              <a:xfrm>
                <a:off x="2947368"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15" name="Rounded Rectangle 11">
                <a:extLst>
                  <a:ext uri="{FF2B5EF4-FFF2-40B4-BE49-F238E27FC236}">
                    <a16:creationId xmlns:a16="http://schemas.microsoft.com/office/drawing/2014/main" id="{C33FCDA4-95CD-C7A6-6E6B-81BBBBC57A6D}"/>
                  </a:ext>
                </a:extLst>
              </p:cNvPr>
              <p:cNvSpPr/>
              <p:nvPr/>
            </p:nvSpPr>
            <p:spPr>
              <a:xfrm>
                <a:off x="3976740"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16" name="Rounded Rectangle 12">
                <a:extLst>
                  <a:ext uri="{FF2B5EF4-FFF2-40B4-BE49-F238E27FC236}">
                    <a16:creationId xmlns:a16="http://schemas.microsoft.com/office/drawing/2014/main" id="{C0C1A5FB-1C71-0560-3029-FB40F74A46B6}"/>
                  </a:ext>
                </a:extLst>
              </p:cNvPr>
              <p:cNvSpPr/>
              <p:nvPr/>
            </p:nvSpPr>
            <p:spPr>
              <a:xfrm>
                <a:off x="5006112"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17" name="Rounded Rectangle 13">
                <a:extLst>
                  <a:ext uri="{FF2B5EF4-FFF2-40B4-BE49-F238E27FC236}">
                    <a16:creationId xmlns:a16="http://schemas.microsoft.com/office/drawing/2014/main" id="{F37E5473-483D-F94D-AC89-BEAEEF157C76}"/>
                  </a:ext>
                </a:extLst>
              </p:cNvPr>
              <p:cNvSpPr/>
              <p:nvPr/>
            </p:nvSpPr>
            <p:spPr>
              <a:xfrm>
                <a:off x="6035730" y="2155936"/>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grpSp>
      </p:grpSp>
      <p:sp>
        <p:nvSpPr>
          <p:cNvPr id="23" name="Title 6">
            <a:extLst>
              <a:ext uri="{FF2B5EF4-FFF2-40B4-BE49-F238E27FC236}">
                <a16:creationId xmlns:a16="http://schemas.microsoft.com/office/drawing/2014/main" id="{B147F8DE-56DB-1D21-D100-8EF7F916095A}"/>
              </a:ext>
            </a:extLst>
          </p:cNvPr>
          <p:cNvSpPr txBox="1">
            <a:spLocks/>
          </p:cNvSpPr>
          <p:nvPr/>
        </p:nvSpPr>
        <p:spPr>
          <a:xfrm>
            <a:off x="582614" y="110267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spTree>
    <p:extLst>
      <p:ext uri="{BB962C8B-B14F-4D97-AF65-F5344CB8AC3E}">
        <p14:creationId xmlns:p14="http://schemas.microsoft.com/office/powerpoint/2010/main" val="1081206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FB7E838-23F9-CC33-EFEA-B53A0F773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271370"/>
      </p:ext>
    </p:extLst>
  </p:cSld>
  <p:clrMapOvr>
    <a:masterClrMapping/>
  </p:clrMapOvr>
  <p:transition>
    <p:fade/>
  </p:transition>
</p:sld>
</file>

<file path=ppt/theme/theme1.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themeOverride>
</file>

<file path=docProps/app.xml><?xml version="1.0" encoding="utf-8"?>
<Properties xmlns="http://schemas.openxmlformats.org/officeDocument/2006/extended-properties" xmlns:vt="http://schemas.openxmlformats.org/officeDocument/2006/docPropsVTypes">
  <TotalTime>1134</TotalTime>
  <Words>2840</Words>
  <Application>Microsoft Office PowerPoint</Application>
  <PresentationFormat>Widescreen</PresentationFormat>
  <Paragraphs>492</Paragraphs>
  <Slides>28</Slides>
  <Notes>26</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Yu Gothic UI</vt:lpstr>
      <vt:lpstr>Arial</vt:lpstr>
      <vt:lpstr>Calibri</vt:lpstr>
      <vt:lpstr>Courier New</vt:lpstr>
      <vt:lpstr>Segoe UI</vt:lpstr>
      <vt:lpstr>Segoe UI Light</vt:lpstr>
      <vt:lpstr>Segoe UI Semibold</vt:lpstr>
      <vt:lpstr>Wingdings</vt:lpstr>
      <vt:lpstr>PowerPlatform_Toolkit_Blue</vt:lpstr>
      <vt:lpstr>PowerPoint Presentation</vt:lpstr>
      <vt:lpstr>PowerPoint Presentation</vt:lpstr>
      <vt:lpstr>PowerPoint Presentation</vt:lpstr>
      <vt:lpstr>Why Fabric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Fabric vs Synapse, Nov’23</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Perov</dc:creator>
  <cp:lastModifiedBy>Peter Perov</cp:lastModifiedBy>
  <cp:revision>420</cp:revision>
  <dcterms:created xsi:type="dcterms:W3CDTF">2023-11-07T12:45:42Z</dcterms:created>
  <dcterms:modified xsi:type="dcterms:W3CDTF">2023-11-22T14:20:58Z</dcterms:modified>
</cp:coreProperties>
</file>